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7" r:id="rId4"/>
    <p:sldId id="259" r:id="rId5"/>
    <p:sldId id="278" r:id="rId6"/>
    <p:sldId id="262" r:id="rId7"/>
    <p:sldId id="279" r:id="rId8"/>
    <p:sldId id="266" r:id="rId9"/>
    <p:sldId id="267" r:id="rId10"/>
    <p:sldId id="280" r:id="rId11"/>
    <p:sldId id="271" r:id="rId12"/>
    <p:sldId id="281" r:id="rId13"/>
    <p:sldId id="274" r:id="rId14"/>
    <p:sldId id="275" r:id="rId15"/>
    <p:sldId id="276" r:id="rId16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1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37DD4B1-C744-4137-9406-BDE55EEA2126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D5881F4E-9AC0-4F97-8C8D-EFC9A30E2D9A}">
      <dgm:prSet/>
      <dgm:spPr/>
      <dgm:t>
        <a:bodyPr/>
        <a:lstStyle/>
        <a:p>
          <a:r>
            <a:rPr lang="hr-HR" dirty="0"/>
            <a:t>Učenici 2. razreda Graditeljsko-geodetske škole u Osijeku (prosječne dobi 17,08 ± 0,50 godina)</a:t>
          </a:r>
          <a:endParaRPr lang="en-US" dirty="0"/>
        </a:p>
      </dgm:t>
    </dgm:pt>
    <dgm:pt modelId="{530D2D12-FE05-4E80-A66C-6C25584BF1E7}" type="parTrans" cxnId="{3B4C8501-38DC-4215-B193-939C9EAB6835}">
      <dgm:prSet/>
      <dgm:spPr/>
      <dgm:t>
        <a:bodyPr/>
        <a:lstStyle/>
        <a:p>
          <a:endParaRPr lang="en-US"/>
        </a:p>
      </dgm:t>
    </dgm:pt>
    <dgm:pt modelId="{55BC9858-BFBE-4C1D-89A3-6D137C520C10}" type="sibTrans" cxnId="{3B4C8501-38DC-4215-B193-939C9EAB6835}">
      <dgm:prSet/>
      <dgm:spPr/>
      <dgm:t>
        <a:bodyPr/>
        <a:lstStyle/>
        <a:p>
          <a:endParaRPr lang="en-US"/>
        </a:p>
      </dgm:t>
    </dgm:pt>
    <dgm:pt modelId="{663B18CD-90AC-4D9C-8B77-D48E01307D26}">
      <dgm:prSet/>
      <dgm:spPr/>
      <dgm:t>
        <a:bodyPr/>
        <a:lstStyle/>
        <a:p>
          <a:r>
            <a:rPr lang="hr-HR" b="1" dirty="0"/>
            <a:t>25 učenika </a:t>
          </a:r>
          <a:r>
            <a:rPr lang="hr-HR" dirty="0"/>
            <a:t>(prosječne visine 177,04 ±5,73 cm , tjelesne mase 72,92 ± 11,52 kg) </a:t>
          </a:r>
          <a:endParaRPr lang="en-US" dirty="0"/>
        </a:p>
      </dgm:t>
    </dgm:pt>
    <dgm:pt modelId="{2C961A75-F9B3-4DA6-A3E9-6BBD31611BBF}" type="parTrans" cxnId="{8F9062A6-5524-4830-9B98-169581B7D2AC}">
      <dgm:prSet/>
      <dgm:spPr/>
      <dgm:t>
        <a:bodyPr/>
        <a:lstStyle/>
        <a:p>
          <a:endParaRPr lang="en-US"/>
        </a:p>
      </dgm:t>
    </dgm:pt>
    <dgm:pt modelId="{96721947-C139-4475-AC81-63A5EECBBC73}" type="sibTrans" cxnId="{8F9062A6-5524-4830-9B98-169581B7D2AC}">
      <dgm:prSet/>
      <dgm:spPr/>
      <dgm:t>
        <a:bodyPr/>
        <a:lstStyle/>
        <a:p>
          <a:endParaRPr lang="en-US"/>
        </a:p>
      </dgm:t>
    </dgm:pt>
    <dgm:pt modelId="{70140027-30AD-4594-A07A-BD68374EA462}">
      <dgm:prSet/>
      <dgm:spPr/>
      <dgm:t>
        <a:bodyPr/>
        <a:lstStyle/>
        <a:p>
          <a:r>
            <a:rPr lang="hr-HR" b="1" dirty="0"/>
            <a:t>8 učenica </a:t>
          </a:r>
          <a:r>
            <a:rPr lang="hr-HR" dirty="0"/>
            <a:t>(prosječne visine 162,62 ±6,82 cm, tjelesne mase 61,14 ±10,32 kg).</a:t>
          </a:r>
          <a:endParaRPr lang="en-US" dirty="0"/>
        </a:p>
      </dgm:t>
    </dgm:pt>
    <dgm:pt modelId="{7548EB02-3096-4C3B-A8C9-5EFFEAB30DCD}" type="parTrans" cxnId="{05B61917-4C21-4F54-AB75-D27036B921C4}">
      <dgm:prSet/>
      <dgm:spPr/>
      <dgm:t>
        <a:bodyPr/>
        <a:lstStyle/>
        <a:p>
          <a:endParaRPr lang="en-US"/>
        </a:p>
      </dgm:t>
    </dgm:pt>
    <dgm:pt modelId="{5C4C2203-8016-4268-8027-46A2C6AA61C9}" type="sibTrans" cxnId="{05B61917-4C21-4F54-AB75-D27036B921C4}">
      <dgm:prSet/>
      <dgm:spPr/>
      <dgm:t>
        <a:bodyPr/>
        <a:lstStyle/>
        <a:p>
          <a:endParaRPr lang="en-US"/>
        </a:p>
      </dgm:t>
    </dgm:pt>
    <dgm:pt modelId="{C9C1CEF0-9835-4A51-8E4F-E71BF6FBA836}" type="pres">
      <dgm:prSet presAssocID="{537DD4B1-C744-4137-9406-BDE55EEA2126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594E14D4-4DFA-44D6-82B8-A99F4593ED31}" type="pres">
      <dgm:prSet presAssocID="{D5881F4E-9AC0-4F97-8C8D-EFC9A30E2D9A}" presName="hierRoot1" presStyleCnt="0"/>
      <dgm:spPr/>
    </dgm:pt>
    <dgm:pt modelId="{F85F331C-BD83-4AFB-B353-860828D6554D}" type="pres">
      <dgm:prSet presAssocID="{D5881F4E-9AC0-4F97-8C8D-EFC9A30E2D9A}" presName="composite" presStyleCnt="0"/>
      <dgm:spPr/>
    </dgm:pt>
    <dgm:pt modelId="{42B67E0E-45B8-43EA-BF94-6FA059748754}" type="pres">
      <dgm:prSet presAssocID="{D5881F4E-9AC0-4F97-8C8D-EFC9A30E2D9A}" presName="background" presStyleLbl="node0" presStyleIdx="0" presStyleCnt="3"/>
      <dgm:spPr/>
    </dgm:pt>
    <dgm:pt modelId="{F35FD3F8-9285-46D5-A628-CA45054ADA37}" type="pres">
      <dgm:prSet presAssocID="{D5881F4E-9AC0-4F97-8C8D-EFC9A30E2D9A}" presName="text" presStyleLbl="fgAcc0" presStyleIdx="0" presStyleCnt="3">
        <dgm:presLayoutVars>
          <dgm:chPref val="3"/>
        </dgm:presLayoutVars>
      </dgm:prSet>
      <dgm:spPr/>
    </dgm:pt>
    <dgm:pt modelId="{9801ADA7-6A03-4CA6-8554-234C73FE2F44}" type="pres">
      <dgm:prSet presAssocID="{D5881F4E-9AC0-4F97-8C8D-EFC9A30E2D9A}" presName="hierChild2" presStyleCnt="0"/>
      <dgm:spPr/>
    </dgm:pt>
    <dgm:pt modelId="{0431EB62-E331-4BEA-ADB5-C95F16329F8E}" type="pres">
      <dgm:prSet presAssocID="{663B18CD-90AC-4D9C-8B77-D48E01307D26}" presName="hierRoot1" presStyleCnt="0"/>
      <dgm:spPr/>
    </dgm:pt>
    <dgm:pt modelId="{800612F1-B085-4D6E-9DEA-1794FC9EEE24}" type="pres">
      <dgm:prSet presAssocID="{663B18CD-90AC-4D9C-8B77-D48E01307D26}" presName="composite" presStyleCnt="0"/>
      <dgm:spPr/>
    </dgm:pt>
    <dgm:pt modelId="{EDFF4220-0C0B-4FE4-81AA-9C519D8F7EAE}" type="pres">
      <dgm:prSet presAssocID="{663B18CD-90AC-4D9C-8B77-D48E01307D26}" presName="background" presStyleLbl="node0" presStyleIdx="1" presStyleCnt="3"/>
      <dgm:spPr/>
    </dgm:pt>
    <dgm:pt modelId="{082BED69-D3CC-4A59-9B45-70247AD88B46}" type="pres">
      <dgm:prSet presAssocID="{663B18CD-90AC-4D9C-8B77-D48E01307D26}" presName="text" presStyleLbl="fgAcc0" presStyleIdx="1" presStyleCnt="3">
        <dgm:presLayoutVars>
          <dgm:chPref val="3"/>
        </dgm:presLayoutVars>
      </dgm:prSet>
      <dgm:spPr/>
    </dgm:pt>
    <dgm:pt modelId="{7CFFC25D-9096-4B31-A47E-E067AAEED7A8}" type="pres">
      <dgm:prSet presAssocID="{663B18CD-90AC-4D9C-8B77-D48E01307D26}" presName="hierChild2" presStyleCnt="0"/>
      <dgm:spPr/>
    </dgm:pt>
    <dgm:pt modelId="{A7BADC51-ED22-473D-A7F9-561018C694E0}" type="pres">
      <dgm:prSet presAssocID="{70140027-30AD-4594-A07A-BD68374EA462}" presName="hierRoot1" presStyleCnt="0"/>
      <dgm:spPr/>
    </dgm:pt>
    <dgm:pt modelId="{634FFFD2-5BE0-41B6-9F0F-B577CAC04723}" type="pres">
      <dgm:prSet presAssocID="{70140027-30AD-4594-A07A-BD68374EA462}" presName="composite" presStyleCnt="0"/>
      <dgm:spPr/>
    </dgm:pt>
    <dgm:pt modelId="{26CC150F-AD68-402C-AAA1-A4CEE397B5B9}" type="pres">
      <dgm:prSet presAssocID="{70140027-30AD-4594-A07A-BD68374EA462}" presName="background" presStyleLbl="node0" presStyleIdx="2" presStyleCnt="3"/>
      <dgm:spPr/>
    </dgm:pt>
    <dgm:pt modelId="{CDECAEA4-DAC6-4EC8-BC8B-8AB462DE0534}" type="pres">
      <dgm:prSet presAssocID="{70140027-30AD-4594-A07A-BD68374EA462}" presName="text" presStyleLbl="fgAcc0" presStyleIdx="2" presStyleCnt="3">
        <dgm:presLayoutVars>
          <dgm:chPref val="3"/>
        </dgm:presLayoutVars>
      </dgm:prSet>
      <dgm:spPr/>
    </dgm:pt>
    <dgm:pt modelId="{F91779AC-986F-406E-AA3D-A6D518C27BC4}" type="pres">
      <dgm:prSet presAssocID="{70140027-30AD-4594-A07A-BD68374EA462}" presName="hierChild2" presStyleCnt="0"/>
      <dgm:spPr/>
    </dgm:pt>
  </dgm:ptLst>
  <dgm:cxnLst>
    <dgm:cxn modelId="{3B4C8501-38DC-4215-B193-939C9EAB6835}" srcId="{537DD4B1-C744-4137-9406-BDE55EEA2126}" destId="{D5881F4E-9AC0-4F97-8C8D-EFC9A30E2D9A}" srcOrd="0" destOrd="0" parTransId="{530D2D12-FE05-4E80-A66C-6C25584BF1E7}" sibTransId="{55BC9858-BFBE-4C1D-89A3-6D137C520C10}"/>
    <dgm:cxn modelId="{05B61917-4C21-4F54-AB75-D27036B921C4}" srcId="{537DD4B1-C744-4137-9406-BDE55EEA2126}" destId="{70140027-30AD-4594-A07A-BD68374EA462}" srcOrd="2" destOrd="0" parTransId="{7548EB02-3096-4C3B-A8C9-5EFFEAB30DCD}" sibTransId="{5C4C2203-8016-4268-8027-46A2C6AA61C9}"/>
    <dgm:cxn modelId="{EE636767-EC73-4155-A44C-045103FBDF78}" type="presOf" srcId="{537DD4B1-C744-4137-9406-BDE55EEA2126}" destId="{C9C1CEF0-9835-4A51-8E4F-E71BF6FBA836}" srcOrd="0" destOrd="0" presId="urn:microsoft.com/office/officeart/2005/8/layout/hierarchy1"/>
    <dgm:cxn modelId="{039FC671-A782-4BFD-B362-B14ED8E67923}" type="presOf" srcId="{663B18CD-90AC-4D9C-8B77-D48E01307D26}" destId="{082BED69-D3CC-4A59-9B45-70247AD88B46}" srcOrd="0" destOrd="0" presId="urn:microsoft.com/office/officeart/2005/8/layout/hierarchy1"/>
    <dgm:cxn modelId="{8F9062A6-5524-4830-9B98-169581B7D2AC}" srcId="{537DD4B1-C744-4137-9406-BDE55EEA2126}" destId="{663B18CD-90AC-4D9C-8B77-D48E01307D26}" srcOrd="1" destOrd="0" parTransId="{2C961A75-F9B3-4DA6-A3E9-6BBD31611BBF}" sibTransId="{96721947-C139-4475-AC81-63A5EECBBC73}"/>
    <dgm:cxn modelId="{6D4987A7-556D-4F40-ABB6-D9641D3E101F}" type="presOf" srcId="{70140027-30AD-4594-A07A-BD68374EA462}" destId="{CDECAEA4-DAC6-4EC8-BC8B-8AB462DE0534}" srcOrd="0" destOrd="0" presId="urn:microsoft.com/office/officeart/2005/8/layout/hierarchy1"/>
    <dgm:cxn modelId="{16A933CE-9CBF-4AF9-9A44-0D8A3B44DA80}" type="presOf" srcId="{D5881F4E-9AC0-4F97-8C8D-EFC9A30E2D9A}" destId="{F35FD3F8-9285-46D5-A628-CA45054ADA37}" srcOrd="0" destOrd="0" presId="urn:microsoft.com/office/officeart/2005/8/layout/hierarchy1"/>
    <dgm:cxn modelId="{3A5F772F-F0BF-4689-9009-FEED4103B422}" type="presParOf" srcId="{C9C1CEF0-9835-4A51-8E4F-E71BF6FBA836}" destId="{594E14D4-4DFA-44D6-82B8-A99F4593ED31}" srcOrd="0" destOrd="0" presId="urn:microsoft.com/office/officeart/2005/8/layout/hierarchy1"/>
    <dgm:cxn modelId="{68CFFF3C-5E9D-4663-828E-240DABC536E9}" type="presParOf" srcId="{594E14D4-4DFA-44D6-82B8-A99F4593ED31}" destId="{F85F331C-BD83-4AFB-B353-860828D6554D}" srcOrd="0" destOrd="0" presId="urn:microsoft.com/office/officeart/2005/8/layout/hierarchy1"/>
    <dgm:cxn modelId="{490F9F7C-E5F0-41EA-BFFD-5A46556F085D}" type="presParOf" srcId="{F85F331C-BD83-4AFB-B353-860828D6554D}" destId="{42B67E0E-45B8-43EA-BF94-6FA059748754}" srcOrd="0" destOrd="0" presId="urn:microsoft.com/office/officeart/2005/8/layout/hierarchy1"/>
    <dgm:cxn modelId="{786C0D0C-21E7-43C0-9D3D-8A3CEBB6BBE5}" type="presParOf" srcId="{F85F331C-BD83-4AFB-B353-860828D6554D}" destId="{F35FD3F8-9285-46D5-A628-CA45054ADA37}" srcOrd="1" destOrd="0" presId="urn:microsoft.com/office/officeart/2005/8/layout/hierarchy1"/>
    <dgm:cxn modelId="{8973F204-45FA-444B-B720-A08B41E00EDB}" type="presParOf" srcId="{594E14D4-4DFA-44D6-82B8-A99F4593ED31}" destId="{9801ADA7-6A03-4CA6-8554-234C73FE2F44}" srcOrd="1" destOrd="0" presId="urn:microsoft.com/office/officeart/2005/8/layout/hierarchy1"/>
    <dgm:cxn modelId="{37B809AC-FDEC-4427-BAC5-EB422692B22B}" type="presParOf" srcId="{C9C1CEF0-9835-4A51-8E4F-E71BF6FBA836}" destId="{0431EB62-E331-4BEA-ADB5-C95F16329F8E}" srcOrd="1" destOrd="0" presId="urn:microsoft.com/office/officeart/2005/8/layout/hierarchy1"/>
    <dgm:cxn modelId="{3A30CC2D-44A7-4999-9327-89F62102CD5E}" type="presParOf" srcId="{0431EB62-E331-4BEA-ADB5-C95F16329F8E}" destId="{800612F1-B085-4D6E-9DEA-1794FC9EEE24}" srcOrd="0" destOrd="0" presId="urn:microsoft.com/office/officeart/2005/8/layout/hierarchy1"/>
    <dgm:cxn modelId="{CDC47335-9ADB-4784-AB93-ABA5C72B71C6}" type="presParOf" srcId="{800612F1-B085-4D6E-9DEA-1794FC9EEE24}" destId="{EDFF4220-0C0B-4FE4-81AA-9C519D8F7EAE}" srcOrd="0" destOrd="0" presId="urn:microsoft.com/office/officeart/2005/8/layout/hierarchy1"/>
    <dgm:cxn modelId="{89F6070D-A516-4C33-8500-E887BB4A1723}" type="presParOf" srcId="{800612F1-B085-4D6E-9DEA-1794FC9EEE24}" destId="{082BED69-D3CC-4A59-9B45-70247AD88B46}" srcOrd="1" destOrd="0" presId="urn:microsoft.com/office/officeart/2005/8/layout/hierarchy1"/>
    <dgm:cxn modelId="{9A1C122F-E4EE-449D-99E2-45DEF4BA6B07}" type="presParOf" srcId="{0431EB62-E331-4BEA-ADB5-C95F16329F8E}" destId="{7CFFC25D-9096-4B31-A47E-E067AAEED7A8}" srcOrd="1" destOrd="0" presId="urn:microsoft.com/office/officeart/2005/8/layout/hierarchy1"/>
    <dgm:cxn modelId="{818AFEEA-9989-46DE-9DD8-479DB4C11CB1}" type="presParOf" srcId="{C9C1CEF0-9835-4A51-8E4F-E71BF6FBA836}" destId="{A7BADC51-ED22-473D-A7F9-561018C694E0}" srcOrd="2" destOrd="0" presId="urn:microsoft.com/office/officeart/2005/8/layout/hierarchy1"/>
    <dgm:cxn modelId="{5CF97B4B-65F1-4B7B-9012-8E9AE909EAA3}" type="presParOf" srcId="{A7BADC51-ED22-473D-A7F9-561018C694E0}" destId="{634FFFD2-5BE0-41B6-9F0F-B577CAC04723}" srcOrd="0" destOrd="0" presId="urn:microsoft.com/office/officeart/2005/8/layout/hierarchy1"/>
    <dgm:cxn modelId="{0274E7F9-4BE8-43C6-AD4E-DFA76E033A48}" type="presParOf" srcId="{634FFFD2-5BE0-41B6-9F0F-B577CAC04723}" destId="{26CC150F-AD68-402C-AAA1-A4CEE397B5B9}" srcOrd="0" destOrd="0" presId="urn:microsoft.com/office/officeart/2005/8/layout/hierarchy1"/>
    <dgm:cxn modelId="{A1A2EB65-CCA0-4EDD-8ABC-F686C71EE521}" type="presParOf" srcId="{634FFFD2-5BE0-41B6-9F0F-B577CAC04723}" destId="{CDECAEA4-DAC6-4EC8-BC8B-8AB462DE0534}" srcOrd="1" destOrd="0" presId="urn:microsoft.com/office/officeart/2005/8/layout/hierarchy1"/>
    <dgm:cxn modelId="{F09B86AD-E555-4618-9A02-5BCAD6087F9B}" type="presParOf" srcId="{A7BADC51-ED22-473D-A7F9-561018C694E0}" destId="{F91779AC-986F-406E-AA3D-A6D518C27BC4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D83D541-47CE-4E17-92B0-3FC0FDFAB88A}" type="doc">
      <dgm:prSet loTypeId="urn:microsoft.com/office/officeart/2018/layout/CircleProcess" loCatId="simpleprocesssa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06002787-8E7A-4FD7-87DB-9534AF5D6593}">
      <dgm:prSet/>
      <dgm:spPr/>
      <dgm:t>
        <a:bodyPr/>
        <a:lstStyle/>
        <a:p>
          <a:r>
            <a:rPr lang="hr-HR" dirty="0"/>
            <a:t>Učenici su fotografirani inicijalno (prije provedbe vježbi)</a:t>
          </a:r>
        </a:p>
      </dgm:t>
    </dgm:pt>
    <dgm:pt modelId="{C2AF1C22-D9BB-46AF-A4BA-78F57398AD7F}" type="parTrans" cxnId="{0AB17D3A-B012-4A13-A16E-11E642682A7D}">
      <dgm:prSet/>
      <dgm:spPr/>
      <dgm:t>
        <a:bodyPr/>
        <a:lstStyle/>
        <a:p>
          <a:endParaRPr lang="en-US"/>
        </a:p>
      </dgm:t>
    </dgm:pt>
    <dgm:pt modelId="{28D22B7C-F13B-40EB-854B-C57E512DD2D6}" type="sibTrans" cxnId="{0AB17D3A-B012-4A13-A16E-11E642682A7D}">
      <dgm:prSet/>
      <dgm:spPr/>
      <dgm:t>
        <a:bodyPr/>
        <a:lstStyle/>
        <a:p>
          <a:endParaRPr lang="en-US"/>
        </a:p>
      </dgm:t>
    </dgm:pt>
    <dgm:pt modelId="{8C308CF8-0F53-40BC-B78C-A6C8D44F297E}">
      <dgm:prSet/>
      <dgm:spPr/>
      <dgm:t>
        <a:bodyPr/>
        <a:lstStyle/>
        <a:p>
          <a:r>
            <a:rPr lang="hr-HR" dirty="0"/>
            <a:t>Proveli su set vježbi na stolcu u trajanju od 3 minute </a:t>
          </a:r>
          <a:endParaRPr lang="en-US" dirty="0"/>
        </a:p>
      </dgm:t>
    </dgm:pt>
    <dgm:pt modelId="{F9E06B89-0095-4DBE-91DD-BD5E4A8DDCEE}" type="parTrans" cxnId="{2E0E236C-A068-412D-A3C2-043AC6ED566F}">
      <dgm:prSet/>
      <dgm:spPr/>
      <dgm:t>
        <a:bodyPr/>
        <a:lstStyle/>
        <a:p>
          <a:endParaRPr lang="en-US"/>
        </a:p>
      </dgm:t>
    </dgm:pt>
    <dgm:pt modelId="{18275D76-C30B-4097-8774-DF98702B55E3}" type="sibTrans" cxnId="{2E0E236C-A068-412D-A3C2-043AC6ED566F}">
      <dgm:prSet/>
      <dgm:spPr/>
      <dgm:t>
        <a:bodyPr/>
        <a:lstStyle/>
        <a:p>
          <a:endParaRPr lang="en-US"/>
        </a:p>
      </dgm:t>
    </dgm:pt>
    <dgm:pt modelId="{FDDEEE43-E002-4AA2-B52F-D7D127FA88F8}">
      <dgm:prSet/>
      <dgm:spPr/>
      <dgm:t>
        <a:bodyPr/>
        <a:lstStyle/>
        <a:p>
          <a:r>
            <a:rPr lang="hr-HR" dirty="0"/>
            <a:t>Fotografirani</a:t>
          </a:r>
          <a:r>
            <a:rPr lang="hr-HR" baseline="0" dirty="0"/>
            <a:t> su na isti način nakon provedbe vježbi (finalno)</a:t>
          </a:r>
          <a:endParaRPr lang="en-US" dirty="0"/>
        </a:p>
      </dgm:t>
    </dgm:pt>
    <dgm:pt modelId="{9D9D9CB9-D9AD-4857-9126-28900177DA9D}" type="parTrans" cxnId="{08D68294-3697-46F4-B658-7B9D6C7CCF77}">
      <dgm:prSet/>
      <dgm:spPr/>
      <dgm:t>
        <a:bodyPr/>
        <a:lstStyle/>
        <a:p>
          <a:endParaRPr lang="en-US"/>
        </a:p>
      </dgm:t>
    </dgm:pt>
    <dgm:pt modelId="{3B0F7EEC-EC86-4ACF-AA9B-7492B94A07A9}" type="sibTrans" cxnId="{08D68294-3697-46F4-B658-7B9D6C7CCF77}">
      <dgm:prSet/>
      <dgm:spPr/>
      <dgm:t>
        <a:bodyPr/>
        <a:lstStyle/>
        <a:p>
          <a:endParaRPr lang="en-US"/>
        </a:p>
      </dgm:t>
    </dgm:pt>
    <dgm:pt modelId="{486181B9-2D79-4B3D-A09F-6F839162B51B}" type="pres">
      <dgm:prSet presAssocID="{ED83D541-47CE-4E17-92B0-3FC0FDFAB88A}" presName="Name0" presStyleCnt="0">
        <dgm:presLayoutVars>
          <dgm:chMax val="11"/>
          <dgm:chPref val="11"/>
          <dgm:dir/>
          <dgm:resizeHandles/>
        </dgm:presLayoutVars>
      </dgm:prSet>
      <dgm:spPr/>
    </dgm:pt>
    <dgm:pt modelId="{3C15DB8E-A9B9-4B05-B413-2EBF5259E7C7}" type="pres">
      <dgm:prSet presAssocID="{FDDEEE43-E002-4AA2-B52F-D7D127FA88F8}" presName="Accent3" presStyleCnt="0"/>
      <dgm:spPr/>
    </dgm:pt>
    <dgm:pt modelId="{AFB9B15F-7EFA-4852-9A7D-A9CB981E41BC}" type="pres">
      <dgm:prSet presAssocID="{FDDEEE43-E002-4AA2-B52F-D7D127FA88F8}" presName="Accent" presStyleLbl="node1" presStyleIdx="0" presStyleCnt="6"/>
      <dgm:spPr/>
    </dgm:pt>
    <dgm:pt modelId="{992C5693-817A-4A37-932B-1A4CB39A7B66}" type="pres">
      <dgm:prSet presAssocID="{FDDEEE43-E002-4AA2-B52F-D7D127FA88F8}" presName="ParentBackground3" presStyleCnt="0"/>
      <dgm:spPr/>
    </dgm:pt>
    <dgm:pt modelId="{F2D3285F-D94F-4F66-9F45-4ED267B38AA0}" type="pres">
      <dgm:prSet presAssocID="{FDDEEE43-E002-4AA2-B52F-D7D127FA88F8}" presName="ParentBackground" presStyleLbl="node1" presStyleIdx="1" presStyleCnt="6"/>
      <dgm:spPr/>
    </dgm:pt>
    <dgm:pt modelId="{553BC4C1-A054-49CE-B8B7-81BF57E4EA3A}" type="pres">
      <dgm:prSet presAssocID="{FDDEEE43-E002-4AA2-B52F-D7D127FA88F8}" presName="Parent3" presStyleLbl="fgAcc0" presStyleIdx="0" presStyleCnt="0">
        <dgm:presLayoutVars>
          <dgm:chMax val="1"/>
          <dgm:chPref val="1"/>
          <dgm:bulletEnabled val="1"/>
        </dgm:presLayoutVars>
      </dgm:prSet>
      <dgm:spPr/>
    </dgm:pt>
    <dgm:pt modelId="{DEFCF9C0-916E-4AD2-8F4D-EA690DF38D53}" type="pres">
      <dgm:prSet presAssocID="{8C308CF8-0F53-40BC-B78C-A6C8D44F297E}" presName="Accent2" presStyleCnt="0"/>
      <dgm:spPr/>
    </dgm:pt>
    <dgm:pt modelId="{3F4EA700-AEF2-4224-8214-AF062EC8ED13}" type="pres">
      <dgm:prSet presAssocID="{8C308CF8-0F53-40BC-B78C-A6C8D44F297E}" presName="Accent" presStyleLbl="node1" presStyleIdx="2" presStyleCnt="6"/>
      <dgm:spPr/>
    </dgm:pt>
    <dgm:pt modelId="{345D6480-4BC6-40CD-91A6-0DCE04326594}" type="pres">
      <dgm:prSet presAssocID="{8C308CF8-0F53-40BC-B78C-A6C8D44F297E}" presName="ParentBackground2" presStyleCnt="0"/>
      <dgm:spPr/>
    </dgm:pt>
    <dgm:pt modelId="{3F4332ED-084A-4FE9-905B-2DD56D574CFF}" type="pres">
      <dgm:prSet presAssocID="{8C308CF8-0F53-40BC-B78C-A6C8D44F297E}" presName="ParentBackground" presStyleLbl="node1" presStyleIdx="3" presStyleCnt="6"/>
      <dgm:spPr/>
    </dgm:pt>
    <dgm:pt modelId="{CD1DF257-468A-4655-B379-EFEAC9680987}" type="pres">
      <dgm:prSet presAssocID="{8C308CF8-0F53-40BC-B78C-A6C8D44F297E}" presName="Parent2" presStyleLbl="fgAcc0" presStyleIdx="0" presStyleCnt="0">
        <dgm:presLayoutVars>
          <dgm:chMax val="1"/>
          <dgm:chPref val="1"/>
          <dgm:bulletEnabled val="1"/>
        </dgm:presLayoutVars>
      </dgm:prSet>
      <dgm:spPr/>
    </dgm:pt>
    <dgm:pt modelId="{AF0D849E-4783-4C43-9944-F15D9E09201E}" type="pres">
      <dgm:prSet presAssocID="{06002787-8E7A-4FD7-87DB-9534AF5D6593}" presName="Accent1" presStyleCnt="0"/>
      <dgm:spPr/>
    </dgm:pt>
    <dgm:pt modelId="{3E55458B-E32F-47C5-A202-8440E2BEA237}" type="pres">
      <dgm:prSet presAssocID="{06002787-8E7A-4FD7-87DB-9534AF5D6593}" presName="Accent" presStyleLbl="node1" presStyleIdx="4" presStyleCnt="6"/>
      <dgm:spPr/>
    </dgm:pt>
    <dgm:pt modelId="{C6587B91-4AFA-4FF9-8212-0BAD412A0FFD}" type="pres">
      <dgm:prSet presAssocID="{06002787-8E7A-4FD7-87DB-9534AF5D6593}" presName="ParentBackground1" presStyleCnt="0"/>
      <dgm:spPr/>
    </dgm:pt>
    <dgm:pt modelId="{281FF0ED-3C77-4B29-80ED-2BC47AE68184}" type="pres">
      <dgm:prSet presAssocID="{06002787-8E7A-4FD7-87DB-9534AF5D6593}" presName="ParentBackground" presStyleLbl="node1" presStyleIdx="5" presStyleCnt="6"/>
      <dgm:spPr/>
    </dgm:pt>
    <dgm:pt modelId="{88B660C7-B866-4F4A-A3BB-635C9D567F3B}" type="pres">
      <dgm:prSet presAssocID="{06002787-8E7A-4FD7-87DB-9534AF5D6593}" presName="Parent1" presStyleLbl="fgAcc0" presStyleIdx="0" presStyleCnt="0">
        <dgm:presLayoutVars>
          <dgm:chMax val="1"/>
          <dgm:chPref val="1"/>
          <dgm:bulletEnabled val="1"/>
        </dgm:presLayoutVars>
      </dgm:prSet>
      <dgm:spPr/>
    </dgm:pt>
  </dgm:ptLst>
  <dgm:cxnLst>
    <dgm:cxn modelId="{A2A46212-ACFC-4AC4-B89A-AF40DBEBF906}" type="presOf" srcId="{8C308CF8-0F53-40BC-B78C-A6C8D44F297E}" destId="{3F4332ED-084A-4FE9-905B-2DD56D574CFF}" srcOrd="0" destOrd="0" presId="urn:microsoft.com/office/officeart/2018/layout/CircleProcess"/>
    <dgm:cxn modelId="{6AD3B227-852E-41E1-94B8-D9F75986F3E7}" type="presOf" srcId="{8C308CF8-0F53-40BC-B78C-A6C8D44F297E}" destId="{CD1DF257-468A-4655-B379-EFEAC9680987}" srcOrd="1" destOrd="0" presId="urn:microsoft.com/office/officeart/2018/layout/CircleProcess"/>
    <dgm:cxn modelId="{0AB17D3A-B012-4A13-A16E-11E642682A7D}" srcId="{ED83D541-47CE-4E17-92B0-3FC0FDFAB88A}" destId="{06002787-8E7A-4FD7-87DB-9534AF5D6593}" srcOrd="0" destOrd="0" parTransId="{C2AF1C22-D9BB-46AF-A4BA-78F57398AD7F}" sibTransId="{28D22B7C-F13B-40EB-854B-C57E512DD2D6}"/>
    <dgm:cxn modelId="{E9591B40-9B59-4923-8E43-32B79C7AAC72}" type="presOf" srcId="{ED83D541-47CE-4E17-92B0-3FC0FDFAB88A}" destId="{486181B9-2D79-4B3D-A09F-6F839162B51B}" srcOrd="0" destOrd="0" presId="urn:microsoft.com/office/officeart/2018/layout/CircleProcess"/>
    <dgm:cxn modelId="{2E0E236C-A068-412D-A3C2-043AC6ED566F}" srcId="{ED83D541-47CE-4E17-92B0-3FC0FDFAB88A}" destId="{8C308CF8-0F53-40BC-B78C-A6C8D44F297E}" srcOrd="1" destOrd="0" parTransId="{F9E06B89-0095-4DBE-91DD-BD5E4A8DDCEE}" sibTransId="{18275D76-C30B-4097-8774-DF98702B55E3}"/>
    <dgm:cxn modelId="{11DD1192-3699-48DD-A112-88952423BB8C}" type="presOf" srcId="{FDDEEE43-E002-4AA2-B52F-D7D127FA88F8}" destId="{F2D3285F-D94F-4F66-9F45-4ED267B38AA0}" srcOrd="0" destOrd="0" presId="urn:microsoft.com/office/officeart/2018/layout/CircleProcess"/>
    <dgm:cxn modelId="{08D68294-3697-46F4-B658-7B9D6C7CCF77}" srcId="{ED83D541-47CE-4E17-92B0-3FC0FDFAB88A}" destId="{FDDEEE43-E002-4AA2-B52F-D7D127FA88F8}" srcOrd="2" destOrd="0" parTransId="{9D9D9CB9-D9AD-4857-9126-28900177DA9D}" sibTransId="{3B0F7EEC-EC86-4ACF-AA9B-7492B94A07A9}"/>
    <dgm:cxn modelId="{F6A863B3-E85D-443E-889D-EA3854AD1DD0}" type="presOf" srcId="{06002787-8E7A-4FD7-87DB-9534AF5D6593}" destId="{281FF0ED-3C77-4B29-80ED-2BC47AE68184}" srcOrd="0" destOrd="0" presId="urn:microsoft.com/office/officeart/2018/layout/CircleProcess"/>
    <dgm:cxn modelId="{1A693BC6-2461-4B5A-AA17-8676B6E141D9}" type="presOf" srcId="{06002787-8E7A-4FD7-87DB-9534AF5D6593}" destId="{88B660C7-B866-4F4A-A3BB-635C9D567F3B}" srcOrd="1" destOrd="0" presId="urn:microsoft.com/office/officeart/2018/layout/CircleProcess"/>
    <dgm:cxn modelId="{2ED7ABED-412A-40A6-A945-7F48A3D7E09A}" type="presOf" srcId="{FDDEEE43-E002-4AA2-B52F-D7D127FA88F8}" destId="{553BC4C1-A054-49CE-B8B7-81BF57E4EA3A}" srcOrd="1" destOrd="0" presId="urn:microsoft.com/office/officeart/2018/layout/CircleProcess"/>
    <dgm:cxn modelId="{D2BB62B2-BA6E-468A-A8BD-EEB9537A11B1}" type="presParOf" srcId="{486181B9-2D79-4B3D-A09F-6F839162B51B}" destId="{3C15DB8E-A9B9-4B05-B413-2EBF5259E7C7}" srcOrd="0" destOrd="0" presId="urn:microsoft.com/office/officeart/2018/layout/CircleProcess"/>
    <dgm:cxn modelId="{4CF3C4E7-E251-4872-8725-4EB76E3CB26A}" type="presParOf" srcId="{3C15DB8E-A9B9-4B05-B413-2EBF5259E7C7}" destId="{AFB9B15F-7EFA-4852-9A7D-A9CB981E41BC}" srcOrd="0" destOrd="0" presId="urn:microsoft.com/office/officeart/2018/layout/CircleProcess"/>
    <dgm:cxn modelId="{0B6AD786-BCBC-4E90-873C-0D5A709606D5}" type="presParOf" srcId="{486181B9-2D79-4B3D-A09F-6F839162B51B}" destId="{992C5693-817A-4A37-932B-1A4CB39A7B66}" srcOrd="1" destOrd="0" presId="urn:microsoft.com/office/officeart/2018/layout/CircleProcess"/>
    <dgm:cxn modelId="{D26D1D5E-9753-493E-9CA3-CF7109982D99}" type="presParOf" srcId="{992C5693-817A-4A37-932B-1A4CB39A7B66}" destId="{F2D3285F-D94F-4F66-9F45-4ED267B38AA0}" srcOrd="0" destOrd="0" presId="urn:microsoft.com/office/officeart/2018/layout/CircleProcess"/>
    <dgm:cxn modelId="{A8D94FC0-AC46-4490-B821-5E2C84A3DD53}" type="presParOf" srcId="{486181B9-2D79-4B3D-A09F-6F839162B51B}" destId="{553BC4C1-A054-49CE-B8B7-81BF57E4EA3A}" srcOrd="2" destOrd="0" presId="urn:microsoft.com/office/officeart/2018/layout/CircleProcess"/>
    <dgm:cxn modelId="{AFA831CE-9D73-4BD9-A048-15701C7B350F}" type="presParOf" srcId="{486181B9-2D79-4B3D-A09F-6F839162B51B}" destId="{DEFCF9C0-916E-4AD2-8F4D-EA690DF38D53}" srcOrd="3" destOrd="0" presId="urn:microsoft.com/office/officeart/2018/layout/CircleProcess"/>
    <dgm:cxn modelId="{72BDED21-FA8F-421F-A5E4-88F05F038F4D}" type="presParOf" srcId="{DEFCF9C0-916E-4AD2-8F4D-EA690DF38D53}" destId="{3F4EA700-AEF2-4224-8214-AF062EC8ED13}" srcOrd="0" destOrd="0" presId="urn:microsoft.com/office/officeart/2018/layout/CircleProcess"/>
    <dgm:cxn modelId="{AF6A1727-30DE-4615-83C4-F770597ECEDE}" type="presParOf" srcId="{486181B9-2D79-4B3D-A09F-6F839162B51B}" destId="{345D6480-4BC6-40CD-91A6-0DCE04326594}" srcOrd="4" destOrd="0" presId="urn:microsoft.com/office/officeart/2018/layout/CircleProcess"/>
    <dgm:cxn modelId="{5416BEF2-3A53-493B-A4F3-DA998C6CD40A}" type="presParOf" srcId="{345D6480-4BC6-40CD-91A6-0DCE04326594}" destId="{3F4332ED-084A-4FE9-905B-2DD56D574CFF}" srcOrd="0" destOrd="0" presId="urn:microsoft.com/office/officeart/2018/layout/CircleProcess"/>
    <dgm:cxn modelId="{0A0C550E-48DB-482A-AA2F-223A89863496}" type="presParOf" srcId="{486181B9-2D79-4B3D-A09F-6F839162B51B}" destId="{CD1DF257-468A-4655-B379-EFEAC9680987}" srcOrd="5" destOrd="0" presId="urn:microsoft.com/office/officeart/2018/layout/CircleProcess"/>
    <dgm:cxn modelId="{CD251DA1-34CC-472A-A8D8-080513A00998}" type="presParOf" srcId="{486181B9-2D79-4B3D-A09F-6F839162B51B}" destId="{AF0D849E-4783-4C43-9944-F15D9E09201E}" srcOrd="6" destOrd="0" presId="urn:microsoft.com/office/officeart/2018/layout/CircleProcess"/>
    <dgm:cxn modelId="{03EC2CF4-50D4-4C1B-A9B8-219C4AFB0DB0}" type="presParOf" srcId="{AF0D849E-4783-4C43-9944-F15D9E09201E}" destId="{3E55458B-E32F-47C5-A202-8440E2BEA237}" srcOrd="0" destOrd="0" presId="urn:microsoft.com/office/officeart/2018/layout/CircleProcess"/>
    <dgm:cxn modelId="{92B19D62-1E57-473A-8027-9224A325F117}" type="presParOf" srcId="{486181B9-2D79-4B3D-A09F-6F839162B51B}" destId="{C6587B91-4AFA-4FF9-8212-0BAD412A0FFD}" srcOrd="7" destOrd="0" presId="urn:microsoft.com/office/officeart/2018/layout/CircleProcess"/>
    <dgm:cxn modelId="{2FD7418F-95F8-4359-A03B-8A114DF2EFE4}" type="presParOf" srcId="{C6587B91-4AFA-4FF9-8212-0BAD412A0FFD}" destId="{281FF0ED-3C77-4B29-80ED-2BC47AE68184}" srcOrd="0" destOrd="0" presId="urn:microsoft.com/office/officeart/2018/layout/CircleProcess"/>
    <dgm:cxn modelId="{927A30BC-226C-49A4-BFED-8EAE69129473}" type="presParOf" srcId="{486181B9-2D79-4B3D-A09F-6F839162B51B}" destId="{88B660C7-B866-4F4A-A3BB-635C9D567F3B}" srcOrd="8" destOrd="0" presId="urn:microsoft.com/office/officeart/2018/layout/Circle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1386411-6DE3-414F-805C-DD3CB641BE79}" type="doc">
      <dgm:prSet loTypeId="urn:microsoft.com/office/officeart/2005/8/layout/hierarchy1" loCatId="hierarchy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6F69D67D-6D7A-4F11-A5E8-EED7FA0D765A}">
      <dgm:prSet custT="1"/>
      <dgm:spPr/>
      <dgm:t>
        <a:bodyPr/>
        <a:lstStyle/>
        <a:p>
          <a:r>
            <a:rPr lang="hr-HR" sz="1800" u="none" dirty="0"/>
            <a:t>FRONTALNO ANTERIORNO STOJEĆI- </a:t>
          </a:r>
          <a:r>
            <a:rPr lang="hr-HR" sz="1800" b="1" dirty="0"/>
            <a:t>postoji statistički značajna razlika u smislu smanjenja </a:t>
          </a:r>
          <a:r>
            <a:rPr lang="hr-HR" sz="1800" b="1" dirty="0" err="1"/>
            <a:t>laterofleksije</a:t>
          </a:r>
          <a:r>
            <a:rPr lang="hr-HR" sz="1800" b="1" dirty="0"/>
            <a:t> glave (p&lt;0,05) i nejednakosti visine ramena (p&lt;0,02)</a:t>
          </a:r>
          <a:r>
            <a:rPr lang="hr-HR" sz="1800" dirty="0"/>
            <a:t> nakon provedbe trominutnog programa vježbanja.</a:t>
          </a:r>
          <a:endParaRPr lang="en-US" sz="1800" dirty="0"/>
        </a:p>
      </dgm:t>
    </dgm:pt>
    <dgm:pt modelId="{B65625DE-E322-4B71-AFED-607C62C6F11A}" type="parTrans" cxnId="{93CA379D-9D15-48CF-AE01-3F454485CBCA}">
      <dgm:prSet/>
      <dgm:spPr/>
      <dgm:t>
        <a:bodyPr/>
        <a:lstStyle/>
        <a:p>
          <a:endParaRPr lang="en-US"/>
        </a:p>
      </dgm:t>
    </dgm:pt>
    <dgm:pt modelId="{17B50C6E-6D8C-4D8B-81CE-D1E87586D023}" type="sibTrans" cxnId="{93CA379D-9D15-48CF-AE01-3F454485CBCA}">
      <dgm:prSet/>
      <dgm:spPr/>
      <dgm:t>
        <a:bodyPr/>
        <a:lstStyle/>
        <a:p>
          <a:endParaRPr lang="en-US"/>
        </a:p>
      </dgm:t>
    </dgm:pt>
    <dgm:pt modelId="{27A17B51-E83A-4723-9581-8DD7B8FE3917}">
      <dgm:prSet/>
      <dgm:spPr/>
      <dgm:t>
        <a:bodyPr/>
        <a:lstStyle/>
        <a:p>
          <a:r>
            <a:rPr lang="hr-HR" u="none" dirty="0"/>
            <a:t>FRONTALNO ANTERIORNO SJEDEĆI </a:t>
          </a:r>
          <a:r>
            <a:rPr lang="hr-HR" dirty="0"/>
            <a:t>-</a:t>
          </a:r>
          <a:r>
            <a:rPr lang="hr-HR" b="1" dirty="0"/>
            <a:t>postoji statistički značajna razlika u smislu</a:t>
          </a:r>
          <a:r>
            <a:rPr lang="hr-HR" dirty="0"/>
            <a:t> </a:t>
          </a:r>
          <a:r>
            <a:rPr lang="hr-HR" b="1" dirty="0"/>
            <a:t>smanjenja </a:t>
          </a:r>
          <a:r>
            <a:rPr lang="hr-HR" b="1" dirty="0" err="1"/>
            <a:t>laterofleksije</a:t>
          </a:r>
          <a:r>
            <a:rPr lang="hr-HR" b="1" dirty="0"/>
            <a:t> glave (p&lt;0,01) i nejednakosti visine ramena (p&lt;0,1).</a:t>
          </a:r>
          <a:endParaRPr lang="en-US" dirty="0"/>
        </a:p>
      </dgm:t>
    </dgm:pt>
    <dgm:pt modelId="{27203987-9475-43CD-8554-6904FD196820}" type="parTrans" cxnId="{5E50FF63-3AC6-48DB-997C-66BF03084E7E}">
      <dgm:prSet/>
      <dgm:spPr/>
      <dgm:t>
        <a:bodyPr/>
        <a:lstStyle/>
        <a:p>
          <a:endParaRPr lang="en-US"/>
        </a:p>
      </dgm:t>
    </dgm:pt>
    <dgm:pt modelId="{1A0E0420-7965-4D0F-9589-ABC30908F07C}" type="sibTrans" cxnId="{5E50FF63-3AC6-48DB-997C-66BF03084E7E}">
      <dgm:prSet/>
      <dgm:spPr/>
      <dgm:t>
        <a:bodyPr/>
        <a:lstStyle/>
        <a:p>
          <a:endParaRPr lang="en-US"/>
        </a:p>
      </dgm:t>
    </dgm:pt>
    <dgm:pt modelId="{F6F79A79-BED1-4CF0-9A82-5F3F935A457C}">
      <dgm:prSet/>
      <dgm:spPr/>
      <dgm:t>
        <a:bodyPr/>
        <a:lstStyle/>
        <a:p>
          <a:r>
            <a:rPr lang="hr-HR" dirty="0"/>
            <a:t>NAGIB TIJELA PREMA NAPRIJED U SAGITALNOJ RAVNINI STOJEĆI- </a:t>
          </a:r>
          <a:r>
            <a:rPr lang="hr-HR" b="1" dirty="0"/>
            <a:t>nema</a:t>
          </a:r>
          <a:r>
            <a:rPr lang="hr-HR" dirty="0"/>
            <a:t> </a:t>
          </a:r>
          <a:r>
            <a:rPr lang="hr-HR" b="1" dirty="0"/>
            <a:t>statistički značajne razlike u smanjenju nagiba tijela prema naprijed (p&lt;0,10).</a:t>
          </a:r>
          <a:endParaRPr lang="en-US" b="1" dirty="0"/>
        </a:p>
      </dgm:t>
    </dgm:pt>
    <dgm:pt modelId="{A4BD6116-EC54-416B-B65A-2A1FCEEAAAF9}" type="parTrans" cxnId="{4834A98F-7F9D-4C43-8133-17FB93B69688}">
      <dgm:prSet/>
      <dgm:spPr/>
      <dgm:t>
        <a:bodyPr/>
        <a:lstStyle/>
        <a:p>
          <a:endParaRPr lang="en-US"/>
        </a:p>
      </dgm:t>
    </dgm:pt>
    <dgm:pt modelId="{60455CA3-35FB-4DCD-84E7-7EED86A99357}" type="sibTrans" cxnId="{4834A98F-7F9D-4C43-8133-17FB93B69688}">
      <dgm:prSet/>
      <dgm:spPr/>
      <dgm:t>
        <a:bodyPr/>
        <a:lstStyle/>
        <a:p>
          <a:endParaRPr lang="en-US"/>
        </a:p>
      </dgm:t>
    </dgm:pt>
    <dgm:pt modelId="{0CE601EA-4199-453F-ABE8-0A028D44F624}" type="pres">
      <dgm:prSet presAssocID="{F1386411-6DE3-414F-805C-DD3CB641BE79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5C1F21D4-7D94-44E1-BCA9-3A62BDFF7575}" type="pres">
      <dgm:prSet presAssocID="{6F69D67D-6D7A-4F11-A5E8-EED7FA0D765A}" presName="hierRoot1" presStyleCnt="0"/>
      <dgm:spPr/>
    </dgm:pt>
    <dgm:pt modelId="{BD06630E-EDF8-4F75-B0DB-D92AB905D052}" type="pres">
      <dgm:prSet presAssocID="{6F69D67D-6D7A-4F11-A5E8-EED7FA0D765A}" presName="composite" presStyleCnt="0"/>
      <dgm:spPr/>
    </dgm:pt>
    <dgm:pt modelId="{767EF6EC-ABBB-4011-AF81-181F9EA14E45}" type="pres">
      <dgm:prSet presAssocID="{6F69D67D-6D7A-4F11-A5E8-EED7FA0D765A}" presName="background" presStyleLbl="node0" presStyleIdx="0" presStyleCnt="3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solidFill>
          <a:schemeClr val="accent2">
            <a:lumMod val="20000"/>
            <a:lumOff val="80000"/>
          </a:schemeClr>
        </a:solidFill>
      </dgm:spPr>
    </dgm:pt>
    <dgm:pt modelId="{BC458D5B-75C6-4749-8913-28D4BB67377E}" type="pres">
      <dgm:prSet presAssocID="{6F69D67D-6D7A-4F11-A5E8-EED7FA0D765A}" presName="text" presStyleLbl="fgAcc0" presStyleIdx="0" presStyleCnt="3" custScaleX="130366" custScaleY="173792">
        <dgm:presLayoutVars>
          <dgm:chPref val="3"/>
        </dgm:presLayoutVars>
      </dgm:prSet>
      <dgm:spPr/>
    </dgm:pt>
    <dgm:pt modelId="{AB38E98D-0E04-4151-A8AF-A95F2CC4F312}" type="pres">
      <dgm:prSet presAssocID="{6F69D67D-6D7A-4F11-A5E8-EED7FA0D765A}" presName="hierChild2" presStyleCnt="0"/>
      <dgm:spPr/>
    </dgm:pt>
    <dgm:pt modelId="{B2B82243-D3A6-4E4E-B5B0-30DBFDBD9B76}" type="pres">
      <dgm:prSet presAssocID="{27A17B51-E83A-4723-9581-8DD7B8FE3917}" presName="hierRoot1" presStyleCnt="0"/>
      <dgm:spPr/>
    </dgm:pt>
    <dgm:pt modelId="{F0ED0FFD-F26E-4073-83AE-8FDA7F413AD6}" type="pres">
      <dgm:prSet presAssocID="{27A17B51-E83A-4723-9581-8DD7B8FE3917}" presName="composite" presStyleCnt="0"/>
      <dgm:spPr/>
    </dgm:pt>
    <dgm:pt modelId="{8DA7DA08-C942-4BD0-BFDE-E9D29AB0FF6F}" type="pres">
      <dgm:prSet presAssocID="{27A17B51-E83A-4723-9581-8DD7B8FE3917}" presName="background" presStyleLbl="node0" presStyleIdx="1" presStyleCnt="3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>
        <a:solidFill>
          <a:schemeClr val="accent2">
            <a:lumMod val="60000"/>
            <a:lumOff val="40000"/>
          </a:schemeClr>
        </a:solidFill>
      </dgm:spPr>
    </dgm:pt>
    <dgm:pt modelId="{2B3362DA-DB03-4ECC-A460-39E1F3C4679A}" type="pres">
      <dgm:prSet presAssocID="{27A17B51-E83A-4723-9581-8DD7B8FE3917}" presName="text" presStyleLbl="fgAcc0" presStyleIdx="1" presStyleCnt="3" custScaleX="145294" custScaleY="167559">
        <dgm:presLayoutVars>
          <dgm:chPref val="3"/>
        </dgm:presLayoutVars>
      </dgm:prSet>
      <dgm:spPr/>
    </dgm:pt>
    <dgm:pt modelId="{F9242E2B-6FE5-4335-95A3-A22D5F8B4058}" type="pres">
      <dgm:prSet presAssocID="{27A17B51-E83A-4723-9581-8DD7B8FE3917}" presName="hierChild2" presStyleCnt="0"/>
      <dgm:spPr/>
    </dgm:pt>
    <dgm:pt modelId="{9289F023-3A08-4F72-9DB2-BCDB479DD469}" type="pres">
      <dgm:prSet presAssocID="{F6F79A79-BED1-4CF0-9A82-5F3F935A457C}" presName="hierRoot1" presStyleCnt="0"/>
      <dgm:spPr/>
    </dgm:pt>
    <dgm:pt modelId="{02AFE403-3AA5-4A63-ACCF-3651DDFCE285}" type="pres">
      <dgm:prSet presAssocID="{F6F79A79-BED1-4CF0-9A82-5F3F935A457C}" presName="composite" presStyleCnt="0"/>
      <dgm:spPr/>
    </dgm:pt>
    <dgm:pt modelId="{51CF88D5-C6D6-4E22-93B0-C6A5CAB1D47C}" type="pres">
      <dgm:prSet presAssocID="{F6F79A79-BED1-4CF0-9A82-5F3F935A457C}" presName="background" presStyleLbl="node0" presStyleIdx="2" presStyleCnt="3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solidFill>
          <a:schemeClr val="accent2"/>
        </a:solidFill>
      </dgm:spPr>
    </dgm:pt>
    <dgm:pt modelId="{F3131EBB-EC0E-4654-965B-556D7764E8CC}" type="pres">
      <dgm:prSet presAssocID="{F6F79A79-BED1-4CF0-9A82-5F3F935A457C}" presName="text" presStyleLbl="fgAcc0" presStyleIdx="2" presStyleCnt="3" custScaleY="159865">
        <dgm:presLayoutVars>
          <dgm:chPref val="3"/>
        </dgm:presLayoutVars>
      </dgm:prSet>
      <dgm:spPr/>
    </dgm:pt>
    <dgm:pt modelId="{DAC10075-FDF1-4B65-9B11-6B8B5A117D87}" type="pres">
      <dgm:prSet presAssocID="{F6F79A79-BED1-4CF0-9A82-5F3F935A457C}" presName="hierChild2" presStyleCnt="0"/>
      <dgm:spPr/>
    </dgm:pt>
  </dgm:ptLst>
  <dgm:cxnLst>
    <dgm:cxn modelId="{9612C905-5626-458E-BB79-48C00AF1A8FB}" type="presOf" srcId="{F1386411-6DE3-414F-805C-DD3CB641BE79}" destId="{0CE601EA-4199-453F-ABE8-0A028D44F624}" srcOrd="0" destOrd="0" presId="urn:microsoft.com/office/officeart/2005/8/layout/hierarchy1"/>
    <dgm:cxn modelId="{E410E605-FCB0-46A4-9AFB-104F8EFA8A61}" type="presOf" srcId="{6F69D67D-6D7A-4F11-A5E8-EED7FA0D765A}" destId="{BC458D5B-75C6-4749-8913-28D4BB67377E}" srcOrd="0" destOrd="0" presId="urn:microsoft.com/office/officeart/2005/8/layout/hierarchy1"/>
    <dgm:cxn modelId="{E948E962-7921-4213-8CE3-12958CCE3FDF}" type="presOf" srcId="{F6F79A79-BED1-4CF0-9A82-5F3F935A457C}" destId="{F3131EBB-EC0E-4654-965B-556D7764E8CC}" srcOrd="0" destOrd="0" presId="urn:microsoft.com/office/officeart/2005/8/layout/hierarchy1"/>
    <dgm:cxn modelId="{5E50FF63-3AC6-48DB-997C-66BF03084E7E}" srcId="{F1386411-6DE3-414F-805C-DD3CB641BE79}" destId="{27A17B51-E83A-4723-9581-8DD7B8FE3917}" srcOrd="1" destOrd="0" parTransId="{27203987-9475-43CD-8554-6904FD196820}" sibTransId="{1A0E0420-7965-4D0F-9589-ABC30908F07C}"/>
    <dgm:cxn modelId="{4834A98F-7F9D-4C43-8133-17FB93B69688}" srcId="{F1386411-6DE3-414F-805C-DD3CB641BE79}" destId="{F6F79A79-BED1-4CF0-9A82-5F3F935A457C}" srcOrd="2" destOrd="0" parTransId="{A4BD6116-EC54-416B-B65A-2A1FCEEAAAF9}" sibTransId="{60455CA3-35FB-4DCD-84E7-7EED86A99357}"/>
    <dgm:cxn modelId="{93CA379D-9D15-48CF-AE01-3F454485CBCA}" srcId="{F1386411-6DE3-414F-805C-DD3CB641BE79}" destId="{6F69D67D-6D7A-4F11-A5E8-EED7FA0D765A}" srcOrd="0" destOrd="0" parTransId="{B65625DE-E322-4B71-AFED-607C62C6F11A}" sibTransId="{17B50C6E-6D8C-4D8B-81CE-D1E87586D023}"/>
    <dgm:cxn modelId="{5F4392E5-2EFA-489D-9B73-0F06885A0773}" type="presOf" srcId="{27A17B51-E83A-4723-9581-8DD7B8FE3917}" destId="{2B3362DA-DB03-4ECC-A460-39E1F3C4679A}" srcOrd="0" destOrd="0" presId="urn:microsoft.com/office/officeart/2005/8/layout/hierarchy1"/>
    <dgm:cxn modelId="{730FB766-A771-425E-A718-D157F1BFD839}" type="presParOf" srcId="{0CE601EA-4199-453F-ABE8-0A028D44F624}" destId="{5C1F21D4-7D94-44E1-BCA9-3A62BDFF7575}" srcOrd="0" destOrd="0" presId="urn:microsoft.com/office/officeart/2005/8/layout/hierarchy1"/>
    <dgm:cxn modelId="{7578CAA2-B762-477C-B728-88E23EA175BA}" type="presParOf" srcId="{5C1F21D4-7D94-44E1-BCA9-3A62BDFF7575}" destId="{BD06630E-EDF8-4F75-B0DB-D92AB905D052}" srcOrd="0" destOrd="0" presId="urn:microsoft.com/office/officeart/2005/8/layout/hierarchy1"/>
    <dgm:cxn modelId="{381DD0B7-32C3-4E1E-B789-0BBED2D1EB23}" type="presParOf" srcId="{BD06630E-EDF8-4F75-B0DB-D92AB905D052}" destId="{767EF6EC-ABBB-4011-AF81-181F9EA14E45}" srcOrd="0" destOrd="0" presId="urn:microsoft.com/office/officeart/2005/8/layout/hierarchy1"/>
    <dgm:cxn modelId="{67FF74D5-BC68-4D66-B91C-C9831301481C}" type="presParOf" srcId="{BD06630E-EDF8-4F75-B0DB-D92AB905D052}" destId="{BC458D5B-75C6-4749-8913-28D4BB67377E}" srcOrd="1" destOrd="0" presId="urn:microsoft.com/office/officeart/2005/8/layout/hierarchy1"/>
    <dgm:cxn modelId="{9BB78F7C-C4A5-46C9-9A9A-979908415015}" type="presParOf" srcId="{5C1F21D4-7D94-44E1-BCA9-3A62BDFF7575}" destId="{AB38E98D-0E04-4151-A8AF-A95F2CC4F312}" srcOrd="1" destOrd="0" presId="urn:microsoft.com/office/officeart/2005/8/layout/hierarchy1"/>
    <dgm:cxn modelId="{8006257A-EEBD-4CDB-B189-035B943581C0}" type="presParOf" srcId="{0CE601EA-4199-453F-ABE8-0A028D44F624}" destId="{B2B82243-D3A6-4E4E-B5B0-30DBFDBD9B76}" srcOrd="1" destOrd="0" presId="urn:microsoft.com/office/officeart/2005/8/layout/hierarchy1"/>
    <dgm:cxn modelId="{06A6BC43-05B8-4E59-8B58-4601FDABAC8D}" type="presParOf" srcId="{B2B82243-D3A6-4E4E-B5B0-30DBFDBD9B76}" destId="{F0ED0FFD-F26E-4073-83AE-8FDA7F413AD6}" srcOrd="0" destOrd="0" presId="urn:microsoft.com/office/officeart/2005/8/layout/hierarchy1"/>
    <dgm:cxn modelId="{A1470FBE-D000-4A5B-BD81-169647C9819C}" type="presParOf" srcId="{F0ED0FFD-F26E-4073-83AE-8FDA7F413AD6}" destId="{8DA7DA08-C942-4BD0-BFDE-E9D29AB0FF6F}" srcOrd="0" destOrd="0" presId="urn:microsoft.com/office/officeart/2005/8/layout/hierarchy1"/>
    <dgm:cxn modelId="{D9491D6A-EFD0-480E-88C6-B53E1FA9F5B5}" type="presParOf" srcId="{F0ED0FFD-F26E-4073-83AE-8FDA7F413AD6}" destId="{2B3362DA-DB03-4ECC-A460-39E1F3C4679A}" srcOrd="1" destOrd="0" presId="urn:microsoft.com/office/officeart/2005/8/layout/hierarchy1"/>
    <dgm:cxn modelId="{9F632801-FC6D-40CA-9CD0-CFC06520213D}" type="presParOf" srcId="{B2B82243-D3A6-4E4E-B5B0-30DBFDBD9B76}" destId="{F9242E2B-6FE5-4335-95A3-A22D5F8B4058}" srcOrd="1" destOrd="0" presId="urn:microsoft.com/office/officeart/2005/8/layout/hierarchy1"/>
    <dgm:cxn modelId="{294CF122-7B8B-4632-B37C-00DE28142E2F}" type="presParOf" srcId="{0CE601EA-4199-453F-ABE8-0A028D44F624}" destId="{9289F023-3A08-4F72-9DB2-BCDB479DD469}" srcOrd="2" destOrd="0" presId="urn:microsoft.com/office/officeart/2005/8/layout/hierarchy1"/>
    <dgm:cxn modelId="{20AA165F-9941-4A56-A5A0-EA13FB7929C2}" type="presParOf" srcId="{9289F023-3A08-4F72-9DB2-BCDB479DD469}" destId="{02AFE403-3AA5-4A63-ACCF-3651DDFCE285}" srcOrd="0" destOrd="0" presId="urn:microsoft.com/office/officeart/2005/8/layout/hierarchy1"/>
    <dgm:cxn modelId="{1B8C7011-762C-4799-972B-91F62921952A}" type="presParOf" srcId="{02AFE403-3AA5-4A63-ACCF-3651DDFCE285}" destId="{51CF88D5-C6D6-4E22-93B0-C6A5CAB1D47C}" srcOrd="0" destOrd="0" presId="urn:microsoft.com/office/officeart/2005/8/layout/hierarchy1"/>
    <dgm:cxn modelId="{051ACD32-25BA-4D92-8961-9AA71C7DA0A5}" type="presParOf" srcId="{02AFE403-3AA5-4A63-ACCF-3651DDFCE285}" destId="{F3131EBB-EC0E-4654-965B-556D7764E8CC}" srcOrd="1" destOrd="0" presId="urn:microsoft.com/office/officeart/2005/8/layout/hierarchy1"/>
    <dgm:cxn modelId="{E17E8AFE-D11B-4010-8C00-85D8EED42442}" type="presParOf" srcId="{9289F023-3A08-4F72-9DB2-BCDB479DD469}" destId="{DAC10075-FDF1-4B65-9B11-6B8B5A117D87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B67E0E-45B8-43EA-BF94-6FA059748754}">
      <dsp:nvSpPr>
        <dsp:cNvPr id="0" name=""/>
        <dsp:cNvSpPr/>
      </dsp:nvSpPr>
      <dsp:spPr>
        <a:xfrm>
          <a:off x="0" y="524133"/>
          <a:ext cx="2918936" cy="18535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5FD3F8-9285-46D5-A628-CA45054ADA37}">
      <dsp:nvSpPr>
        <dsp:cNvPr id="0" name=""/>
        <dsp:cNvSpPr/>
      </dsp:nvSpPr>
      <dsp:spPr>
        <a:xfrm>
          <a:off x="324326" y="832243"/>
          <a:ext cx="2918936" cy="18535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200" kern="1200" dirty="0"/>
            <a:t>Učenici 2. razreda Graditeljsko-geodetske škole u Osijeku (prosječne dobi 17,08 ± 0,50 godina)</a:t>
          </a:r>
          <a:endParaRPr lang="en-US" sz="2200" kern="1200" dirty="0"/>
        </a:p>
      </dsp:txBody>
      <dsp:txXfrm>
        <a:off x="378614" y="886531"/>
        <a:ext cx="2810360" cy="1744948"/>
      </dsp:txXfrm>
    </dsp:sp>
    <dsp:sp modelId="{EDFF4220-0C0B-4FE4-81AA-9C519D8F7EAE}">
      <dsp:nvSpPr>
        <dsp:cNvPr id="0" name=""/>
        <dsp:cNvSpPr/>
      </dsp:nvSpPr>
      <dsp:spPr>
        <a:xfrm>
          <a:off x="3567588" y="524133"/>
          <a:ext cx="2918936" cy="18535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2BED69-D3CC-4A59-9B45-70247AD88B46}">
      <dsp:nvSpPr>
        <dsp:cNvPr id="0" name=""/>
        <dsp:cNvSpPr/>
      </dsp:nvSpPr>
      <dsp:spPr>
        <a:xfrm>
          <a:off x="3891915" y="832243"/>
          <a:ext cx="2918936" cy="18535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200" b="1" kern="1200" dirty="0"/>
            <a:t>25 učenika </a:t>
          </a:r>
          <a:r>
            <a:rPr lang="hr-HR" sz="2200" kern="1200" dirty="0"/>
            <a:t>(prosječne visine 177,04 ±5,73 cm , tjelesne mase 72,92 ± 11,52 kg) </a:t>
          </a:r>
          <a:endParaRPr lang="en-US" sz="2200" kern="1200" dirty="0"/>
        </a:p>
      </dsp:txBody>
      <dsp:txXfrm>
        <a:off x="3946203" y="886531"/>
        <a:ext cx="2810360" cy="1744948"/>
      </dsp:txXfrm>
    </dsp:sp>
    <dsp:sp modelId="{26CC150F-AD68-402C-AAA1-A4CEE397B5B9}">
      <dsp:nvSpPr>
        <dsp:cNvPr id="0" name=""/>
        <dsp:cNvSpPr/>
      </dsp:nvSpPr>
      <dsp:spPr>
        <a:xfrm>
          <a:off x="7135177" y="524133"/>
          <a:ext cx="2918936" cy="18535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ECAEA4-DAC6-4EC8-BC8B-8AB462DE0534}">
      <dsp:nvSpPr>
        <dsp:cNvPr id="0" name=""/>
        <dsp:cNvSpPr/>
      </dsp:nvSpPr>
      <dsp:spPr>
        <a:xfrm>
          <a:off x="7459503" y="832243"/>
          <a:ext cx="2918936" cy="18535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200" b="1" kern="1200" dirty="0"/>
            <a:t>8 učenica </a:t>
          </a:r>
          <a:r>
            <a:rPr lang="hr-HR" sz="2200" kern="1200" dirty="0"/>
            <a:t>(prosječne visine 162,62 ±6,82 cm, tjelesne mase 61,14 ±10,32 kg).</a:t>
          </a:r>
          <a:endParaRPr lang="en-US" sz="2200" kern="1200" dirty="0"/>
        </a:p>
      </dsp:txBody>
      <dsp:txXfrm>
        <a:off x="7513791" y="886531"/>
        <a:ext cx="2810360" cy="174494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B9B15F-7EFA-4852-9A7D-A9CB981E41BC}">
      <dsp:nvSpPr>
        <dsp:cNvPr id="0" name=""/>
        <dsp:cNvSpPr/>
      </dsp:nvSpPr>
      <dsp:spPr>
        <a:xfrm>
          <a:off x="6761585" y="892264"/>
          <a:ext cx="2363586" cy="236402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D3285F-D94F-4F66-9F45-4ED267B38AA0}">
      <dsp:nvSpPr>
        <dsp:cNvPr id="0" name=""/>
        <dsp:cNvSpPr/>
      </dsp:nvSpPr>
      <dsp:spPr>
        <a:xfrm>
          <a:off x="6840064" y="971079"/>
          <a:ext cx="2206629" cy="2206394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900" kern="1200" dirty="0"/>
            <a:t>Fotografirani</a:t>
          </a:r>
          <a:r>
            <a:rPr lang="hr-HR" sz="1900" kern="1200" baseline="0" dirty="0"/>
            <a:t> su na isti način nakon provedbe vježbi (finalno)</a:t>
          </a:r>
          <a:endParaRPr lang="en-US" sz="1900" kern="1200" dirty="0"/>
        </a:p>
      </dsp:txBody>
      <dsp:txXfrm>
        <a:off x="7155516" y="1286337"/>
        <a:ext cx="1575724" cy="1575877"/>
      </dsp:txXfrm>
    </dsp:sp>
    <dsp:sp modelId="{3F4EA700-AEF2-4224-8214-AF062EC8ED13}">
      <dsp:nvSpPr>
        <dsp:cNvPr id="0" name=""/>
        <dsp:cNvSpPr/>
      </dsp:nvSpPr>
      <dsp:spPr>
        <a:xfrm rot="2700000">
          <a:off x="4321597" y="895122"/>
          <a:ext cx="2357893" cy="2357893"/>
        </a:xfrm>
        <a:prstGeom prst="teardrop">
          <a:avLst>
            <a:gd name="adj" fmla="val 1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4332ED-084A-4FE9-905B-2DD56D574CFF}">
      <dsp:nvSpPr>
        <dsp:cNvPr id="0" name=""/>
        <dsp:cNvSpPr/>
      </dsp:nvSpPr>
      <dsp:spPr>
        <a:xfrm>
          <a:off x="4397229" y="971079"/>
          <a:ext cx="2206629" cy="2206394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900" kern="1200" dirty="0"/>
            <a:t>Proveli su set vježbi na stolcu u trajanju od 3 minute </a:t>
          </a:r>
          <a:endParaRPr lang="en-US" sz="1900" kern="1200" dirty="0"/>
        </a:p>
      </dsp:txBody>
      <dsp:txXfrm>
        <a:off x="4712682" y="1286337"/>
        <a:ext cx="1575724" cy="1575877"/>
      </dsp:txXfrm>
    </dsp:sp>
    <dsp:sp modelId="{3E55458B-E32F-47C5-A202-8440E2BEA237}">
      <dsp:nvSpPr>
        <dsp:cNvPr id="0" name=""/>
        <dsp:cNvSpPr/>
      </dsp:nvSpPr>
      <dsp:spPr>
        <a:xfrm rot="2700000">
          <a:off x="1878763" y="895122"/>
          <a:ext cx="2357893" cy="2357893"/>
        </a:xfrm>
        <a:prstGeom prst="teardrop">
          <a:avLst>
            <a:gd name="adj" fmla="val 10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1FF0ED-3C77-4B29-80ED-2BC47AE68184}">
      <dsp:nvSpPr>
        <dsp:cNvPr id="0" name=""/>
        <dsp:cNvSpPr/>
      </dsp:nvSpPr>
      <dsp:spPr>
        <a:xfrm>
          <a:off x="1954395" y="971079"/>
          <a:ext cx="2206629" cy="220639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900" kern="1200" dirty="0"/>
            <a:t>Učenici su fotografirani inicijalno (prije provedbe vježbi)</a:t>
          </a:r>
        </a:p>
      </dsp:txBody>
      <dsp:txXfrm>
        <a:off x="2269848" y="1286337"/>
        <a:ext cx="1575724" cy="157587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7EF6EC-ABBB-4011-AF81-181F9EA14E45}">
      <dsp:nvSpPr>
        <dsp:cNvPr id="0" name=""/>
        <dsp:cNvSpPr/>
      </dsp:nvSpPr>
      <dsp:spPr>
        <a:xfrm>
          <a:off x="7131" y="114799"/>
          <a:ext cx="3213291" cy="2720127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 w="635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</dsp:sp>
    <dsp:sp modelId="{BC458D5B-75C6-4749-8913-28D4BB67377E}">
      <dsp:nvSpPr>
        <dsp:cNvPr id="0" name=""/>
        <dsp:cNvSpPr/>
      </dsp:nvSpPr>
      <dsp:spPr>
        <a:xfrm>
          <a:off x="281000" y="374975"/>
          <a:ext cx="3213291" cy="2720127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u="none" kern="1200" dirty="0"/>
            <a:t>FRONTALNO ANTERIORNO STOJEĆI- </a:t>
          </a:r>
          <a:r>
            <a:rPr lang="hr-HR" sz="1800" b="1" kern="1200" dirty="0"/>
            <a:t>postoji statistički značajna razlika u smislu smanjenja </a:t>
          </a:r>
          <a:r>
            <a:rPr lang="hr-HR" sz="1800" b="1" kern="1200" dirty="0" err="1"/>
            <a:t>laterofleksije</a:t>
          </a:r>
          <a:r>
            <a:rPr lang="hr-HR" sz="1800" b="1" kern="1200" dirty="0"/>
            <a:t> glave (p&lt;0,05) i nejednakosti visine ramena (p&lt;0,02)</a:t>
          </a:r>
          <a:r>
            <a:rPr lang="hr-HR" sz="1800" kern="1200" dirty="0"/>
            <a:t> nakon provedbe trominutnog programa vježbanja.</a:t>
          </a:r>
          <a:endParaRPr lang="en-US" sz="1800" kern="1200" dirty="0"/>
        </a:p>
      </dsp:txBody>
      <dsp:txXfrm>
        <a:off x="360670" y="454645"/>
        <a:ext cx="3053951" cy="2560787"/>
      </dsp:txXfrm>
    </dsp:sp>
    <dsp:sp modelId="{8DA7DA08-C942-4BD0-BFDE-E9D29AB0FF6F}">
      <dsp:nvSpPr>
        <dsp:cNvPr id="0" name=""/>
        <dsp:cNvSpPr/>
      </dsp:nvSpPr>
      <dsp:spPr>
        <a:xfrm>
          <a:off x="3768161" y="114799"/>
          <a:ext cx="3581240" cy="2622570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 w="635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</dsp:sp>
    <dsp:sp modelId="{2B3362DA-DB03-4ECC-A460-39E1F3C4679A}">
      <dsp:nvSpPr>
        <dsp:cNvPr id="0" name=""/>
        <dsp:cNvSpPr/>
      </dsp:nvSpPr>
      <dsp:spPr>
        <a:xfrm>
          <a:off x="4042030" y="374975"/>
          <a:ext cx="3581240" cy="2622570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900" u="none" kern="1200" dirty="0"/>
            <a:t>FRONTALNO ANTERIORNO SJEDEĆI </a:t>
          </a:r>
          <a:r>
            <a:rPr lang="hr-HR" sz="1900" kern="1200" dirty="0"/>
            <a:t>-</a:t>
          </a:r>
          <a:r>
            <a:rPr lang="hr-HR" sz="1900" b="1" kern="1200" dirty="0"/>
            <a:t>postoji statistički značajna razlika u smislu</a:t>
          </a:r>
          <a:r>
            <a:rPr lang="hr-HR" sz="1900" kern="1200" dirty="0"/>
            <a:t> </a:t>
          </a:r>
          <a:r>
            <a:rPr lang="hr-HR" sz="1900" b="1" kern="1200" dirty="0"/>
            <a:t>smanjenja </a:t>
          </a:r>
          <a:r>
            <a:rPr lang="hr-HR" sz="1900" b="1" kern="1200" dirty="0" err="1"/>
            <a:t>laterofleksije</a:t>
          </a:r>
          <a:r>
            <a:rPr lang="hr-HR" sz="1900" b="1" kern="1200" dirty="0"/>
            <a:t> glave (p&lt;0,01) i nejednakosti visine ramena (p&lt;0,1).</a:t>
          </a:r>
          <a:endParaRPr lang="en-US" sz="1900" kern="1200" dirty="0"/>
        </a:p>
      </dsp:txBody>
      <dsp:txXfrm>
        <a:off x="4118842" y="451787"/>
        <a:ext cx="3427616" cy="2468946"/>
      </dsp:txXfrm>
    </dsp:sp>
    <dsp:sp modelId="{51CF88D5-C6D6-4E22-93B0-C6A5CAB1D47C}">
      <dsp:nvSpPr>
        <dsp:cNvPr id="0" name=""/>
        <dsp:cNvSpPr/>
      </dsp:nvSpPr>
      <dsp:spPr>
        <a:xfrm>
          <a:off x="7897140" y="114799"/>
          <a:ext cx="2464823" cy="2502147"/>
        </a:xfrm>
        <a:prstGeom prst="roundRect">
          <a:avLst>
            <a:gd name="adj" fmla="val 10000"/>
          </a:avLst>
        </a:prstGeom>
        <a:solidFill>
          <a:schemeClr val="accent2"/>
        </a:solidFill>
        <a:ln w="635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</dsp:sp>
    <dsp:sp modelId="{F3131EBB-EC0E-4654-965B-556D7764E8CC}">
      <dsp:nvSpPr>
        <dsp:cNvPr id="0" name=""/>
        <dsp:cNvSpPr/>
      </dsp:nvSpPr>
      <dsp:spPr>
        <a:xfrm>
          <a:off x="8171009" y="374975"/>
          <a:ext cx="2464823" cy="2502147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900" kern="1200" dirty="0"/>
            <a:t>NAGIB TIJELA PREMA NAPRIJED U SAGITALNOJ RAVNINI STOJEĆI- </a:t>
          </a:r>
          <a:r>
            <a:rPr lang="hr-HR" sz="1900" b="1" kern="1200" dirty="0"/>
            <a:t>nema</a:t>
          </a:r>
          <a:r>
            <a:rPr lang="hr-HR" sz="1900" kern="1200" dirty="0"/>
            <a:t> </a:t>
          </a:r>
          <a:r>
            <a:rPr lang="hr-HR" sz="1900" b="1" kern="1200" dirty="0"/>
            <a:t>statistički značajne razlike u smanjenju nagiba tijela prema naprijed (p&lt;0,10).</a:t>
          </a:r>
          <a:endParaRPr lang="en-US" sz="1900" b="1" kern="1200" dirty="0"/>
        </a:p>
      </dsp:txBody>
      <dsp:txXfrm>
        <a:off x="8243201" y="447167"/>
        <a:ext cx="2320439" cy="23577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node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F04D2-C3DF-41A4-B0EB-58CD7F3E92A0}" type="datetimeFigureOut">
              <a:rPr lang="hr-HR" smtClean="0"/>
              <a:t>20.6.2023.</a:t>
            </a:fld>
            <a:endParaRPr lang="hr-HR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7A3F8-6958-40BF-B8D6-BF5B05F437DA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649922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F04D2-C3DF-41A4-B0EB-58CD7F3E92A0}" type="datetimeFigureOut">
              <a:rPr lang="hr-HR" smtClean="0"/>
              <a:t>20.6.2023.</a:t>
            </a:fld>
            <a:endParaRPr lang="hr-HR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7A3F8-6958-40BF-B8D6-BF5B05F437DA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3596933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F04D2-C3DF-41A4-B0EB-58CD7F3E92A0}" type="datetimeFigureOut">
              <a:rPr lang="hr-HR" smtClean="0"/>
              <a:t>20.6.2023.</a:t>
            </a:fld>
            <a:endParaRPr lang="hr-HR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7A3F8-6958-40BF-B8D6-BF5B05F437DA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8049066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F04D2-C3DF-41A4-B0EB-58CD7F3E92A0}" type="datetimeFigureOut">
              <a:rPr lang="hr-HR" smtClean="0"/>
              <a:t>20.6.2023.</a:t>
            </a:fld>
            <a:endParaRPr lang="hr-HR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7A3F8-6958-40BF-B8D6-BF5B05F437DA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2491731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F04D2-C3DF-41A4-B0EB-58CD7F3E92A0}" type="datetimeFigureOut">
              <a:rPr lang="hr-HR" smtClean="0"/>
              <a:t>20.6.2023.</a:t>
            </a:fld>
            <a:endParaRPr lang="hr-HR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7A3F8-6958-40BF-B8D6-BF5B05F437DA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1259404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F04D2-C3DF-41A4-B0EB-58CD7F3E92A0}" type="datetimeFigureOut">
              <a:rPr lang="hr-HR" smtClean="0"/>
              <a:t>20.6.2023.</a:t>
            </a:fld>
            <a:endParaRPr lang="hr-HR" dirty="0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7A3F8-6958-40BF-B8D6-BF5B05F437DA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3211849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F04D2-C3DF-41A4-B0EB-58CD7F3E92A0}" type="datetimeFigureOut">
              <a:rPr lang="hr-HR" smtClean="0"/>
              <a:t>20.6.2023.</a:t>
            </a:fld>
            <a:endParaRPr lang="hr-HR" dirty="0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7A3F8-6958-40BF-B8D6-BF5B05F437DA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6655445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F04D2-C3DF-41A4-B0EB-58CD7F3E92A0}" type="datetimeFigureOut">
              <a:rPr lang="hr-HR" smtClean="0"/>
              <a:t>20.6.2023.</a:t>
            </a:fld>
            <a:endParaRPr lang="hr-HR" dirty="0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7A3F8-6958-40BF-B8D6-BF5B05F437DA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3470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F04D2-C3DF-41A4-B0EB-58CD7F3E92A0}" type="datetimeFigureOut">
              <a:rPr lang="hr-HR" smtClean="0"/>
              <a:t>20.6.2023.</a:t>
            </a:fld>
            <a:endParaRPr lang="hr-HR" dirty="0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7A3F8-6958-40BF-B8D6-BF5B05F437DA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8321552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F04D2-C3DF-41A4-B0EB-58CD7F3E92A0}" type="datetimeFigureOut">
              <a:rPr lang="hr-HR" smtClean="0"/>
              <a:t>20.6.2023.</a:t>
            </a:fld>
            <a:endParaRPr lang="hr-HR" dirty="0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7A3F8-6958-40BF-B8D6-BF5B05F437DA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897698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 dirty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F04D2-C3DF-41A4-B0EB-58CD7F3E92A0}" type="datetimeFigureOut">
              <a:rPr lang="hr-HR" smtClean="0"/>
              <a:t>20.6.2023.</a:t>
            </a:fld>
            <a:endParaRPr lang="hr-HR" dirty="0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7A3F8-6958-40BF-B8D6-BF5B05F437DA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416341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EF04D2-C3DF-41A4-B0EB-58CD7F3E92A0}" type="datetimeFigureOut">
              <a:rPr lang="hr-HR" smtClean="0"/>
              <a:t>20.6.2023.</a:t>
            </a:fld>
            <a:endParaRPr lang="hr-HR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 dirty="0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67A3F8-6958-40BF-B8D6-BF5B05F437DA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704690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83" name="Rectangle 7182">
            <a:extLst>
              <a:ext uri="{FF2B5EF4-FFF2-40B4-BE49-F238E27FC236}">
                <a16:creationId xmlns:a16="http://schemas.microsoft.com/office/drawing/2014/main" id="{19D32F93-50AC-4C46-A5DB-291C60DDB7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8" name="Picture 10" descr="Dijagnostika i Savjeti – Centar Draženović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89303" y="1119116"/>
            <a:ext cx="4583359" cy="2213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85" name="Right Triangle 7184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87" name="Rectangle 7186">
            <a:extLst>
              <a:ext uri="{FF2B5EF4-FFF2-40B4-BE49-F238E27FC236}">
                <a16:creationId xmlns:a16="http://schemas.microsoft.com/office/drawing/2014/main" id="{EE04B5EB-F158-4507-90DD-BD23620C7C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289304" y="3429000"/>
            <a:ext cx="8921672" cy="1713305"/>
          </a:xfrm>
        </p:spPr>
        <p:txBody>
          <a:bodyPr anchor="b">
            <a:normAutofit/>
          </a:bodyPr>
          <a:lstStyle/>
          <a:p>
            <a:pPr algn="l"/>
            <a:r>
              <a:rPr lang="hr-HR" sz="5600"/>
              <a:t>LOŠE DRŽANJE TIJELA UČENIKA 2. RAZREDA G.G.Š.O.</a:t>
            </a:r>
          </a:p>
        </p:txBody>
      </p:sp>
      <p:sp>
        <p:nvSpPr>
          <p:cNvPr id="4" name="AutoShape 2" descr="Loše držanje tijela | Simptomi.or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5" name="AutoShape 4" descr="Loše držanje tijela | Simptomi.or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452024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DA2E7C1E-2B5A-4BBA-AE51-1CD8C19309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6">
            <a:extLst>
              <a:ext uri="{FF2B5EF4-FFF2-40B4-BE49-F238E27FC236}">
                <a16:creationId xmlns:a16="http://schemas.microsoft.com/office/drawing/2014/main" id="{43DF76B1-5174-4FAF-9D19-FFEE984268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38200" y="720953"/>
            <a:ext cx="10515600" cy="5416094"/>
          </a:xfrm>
          <a:custGeom>
            <a:avLst/>
            <a:gdLst>
              <a:gd name="connsiteX0" fmla="*/ 0 w 10515600"/>
              <a:gd name="connsiteY0" fmla="*/ 0 h 5416094"/>
              <a:gd name="connsiteX1" fmla="*/ 552069 w 10515600"/>
              <a:gd name="connsiteY1" fmla="*/ 0 h 5416094"/>
              <a:gd name="connsiteX2" fmla="*/ 893826 w 10515600"/>
              <a:gd name="connsiteY2" fmla="*/ 0 h 5416094"/>
              <a:gd name="connsiteX3" fmla="*/ 1761363 w 10515600"/>
              <a:gd name="connsiteY3" fmla="*/ 0 h 5416094"/>
              <a:gd name="connsiteX4" fmla="*/ 2313432 w 10515600"/>
              <a:gd name="connsiteY4" fmla="*/ 0 h 5416094"/>
              <a:gd name="connsiteX5" fmla="*/ 2865501 w 10515600"/>
              <a:gd name="connsiteY5" fmla="*/ 0 h 5416094"/>
              <a:gd name="connsiteX6" fmla="*/ 3733038 w 10515600"/>
              <a:gd name="connsiteY6" fmla="*/ 0 h 5416094"/>
              <a:gd name="connsiteX7" fmla="*/ 4179951 w 10515600"/>
              <a:gd name="connsiteY7" fmla="*/ 0 h 5416094"/>
              <a:gd name="connsiteX8" fmla="*/ 5047488 w 10515600"/>
              <a:gd name="connsiteY8" fmla="*/ 0 h 5416094"/>
              <a:gd name="connsiteX9" fmla="*/ 5915025 w 10515600"/>
              <a:gd name="connsiteY9" fmla="*/ 0 h 5416094"/>
              <a:gd name="connsiteX10" fmla="*/ 6572250 w 10515600"/>
              <a:gd name="connsiteY10" fmla="*/ 0 h 5416094"/>
              <a:gd name="connsiteX11" fmla="*/ 7439787 w 10515600"/>
              <a:gd name="connsiteY11" fmla="*/ 0 h 5416094"/>
              <a:gd name="connsiteX12" fmla="*/ 7991856 w 10515600"/>
              <a:gd name="connsiteY12" fmla="*/ 0 h 5416094"/>
              <a:gd name="connsiteX13" fmla="*/ 8543925 w 10515600"/>
              <a:gd name="connsiteY13" fmla="*/ 0 h 5416094"/>
              <a:gd name="connsiteX14" fmla="*/ 9306306 w 10515600"/>
              <a:gd name="connsiteY14" fmla="*/ 0 h 5416094"/>
              <a:gd name="connsiteX15" fmla="*/ 9858375 w 10515600"/>
              <a:gd name="connsiteY15" fmla="*/ 0 h 5416094"/>
              <a:gd name="connsiteX16" fmla="*/ 10515600 w 10515600"/>
              <a:gd name="connsiteY16" fmla="*/ 0 h 5416094"/>
              <a:gd name="connsiteX17" fmla="*/ 10515600 w 10515600"/>
              <a:gd name="connsiteY17" fmla="*/ 785334 h 5416094"/>
              <a:gd name="connsiteX18" fmla="*/ 10515600 w 10515600"/>
              <a:gd name="connsiteY18" fmla="*/ 1516506 h 5416094"/>
              <a:gd name="connsiteX19" fmla="*/ 10515600 w 10515600"/>
              <a:gd name="connsiteY19" fmla="*/ 2247679 h 5416094"/>
              <a:gd name="connsiteX20" fmla="*/ 10515600 w 10515600"/>
              <a:gd name="connsiteY20" fmla="*/ 2762208 h 5416094"/>
              <a:gd name="connsiteX21" fmla="*/ 10515600 w 10515600"/>
              <a:gd name="connsiteY21" fmla="*/ 3330898 h 5416094"/>
              <a:gd name="connsiteX22" fmla="*/ 10515600 w 10515600"/>
              <a:gd name="connsiteY22" fmla="*/ 4062071 h 5416094"/>
              <a:gd name="connsiteX23" fmla="*/ 10515600 w 10515600"/>
              <a:gd name="connsiteY23" fmla="*/ 4684921 h 5416094"/>
              <a:gd name="connsiteX24" fmla="*/ 10515600 w 10515600"/>
              <a:gd name="connsiteY24" fmla="*/ 5416094 h 5416094"/>
              <a:gd name="connsiteX25" fmla="*/ 9753219 w 10515600"/>
              <a:gd name="connsiteY25" fmla="*/ 5416094 h 5416094"/>
              <a:gd name="connsiteX26" fmla="*/ 9411462 w 10515600"/>
              <a:gd name="connsiteY26" fmla="*/ 5416094 h 5416094"/>
              <a:gd name="connsiteX27" fmla="*/ 8754237 w 10515600"/>
              <a:gd name="connsiteY27" fmla="*/ 5416094 h 5416094"/>
              <a:gd name="connsiteX28" fmla="*/ 8307324 w 10515600"/>
              <a:gd name="connsiteY28" fmla="*/ 5416094 h 5416094"/>
              <a:gd name="connsiteX29" fmla="*/ 7544943 w 10515600"/>
              <a:gd name="connsiteY29" fmla="*/ 5416094 h 5416094"/>
              <a:gd name="connsiteX30" fmla="*/ 7098030 w 10515600"/>
              <a:gd name="connsiteY30" fmla="*/ 5416094 h 5416094"/>
              <a:gd name="connsiteX31" fmla="*/ 6335649 w 10515600"/>
              <a:gd name="connsiteY31" fmla="*/ 5416094 h 5416094"/>
              <a:gd name="connsiteX32" fmla="*/ 5993892 w 10515600"/>
              <a:gd name="connsiteY32" fmla="*/ 5416094 h 5416094"/>
              <a:gd name="connsiteX33" fmla="*/ 5231511 w 10515600"/>
              <a:gd name="connsiteY33" fmla="*/ 5416094 h 5416094"/>
              <a:gd name="connsiteX34" fmla="*/ 4784598 w 10515600"/>
              <a:gd name="connsiteY34" fmla="*/ 5416094 h 5416094"/>
              <a:gd name="connsiteX35" fmla="*/ 4442841 w 10515600"/>
              <a:gd name="connsiteY35" fmla="*/ 5416094 h 5416094"/>
              <a:gd name="connsiteX36" fmla="*/ 3995928 w 10515600"/>
              <a:gd name="connsiteY36" fmla="*/ 5416094 h 5416094"/>
              <a:gd name="connsiteX37" fmla="*/ 3233547 w 10515600"/>
              <a:gd name="connsiteY37" fmla="*/ 5416094 h 5416094"/>
              <a:gd name="connsiteX38" fmla="*/ 2786634 w 10515600"/>
              <a:gd name="connsiteY38" fmla="*/ 5416094 h 5416094"/>
              <a:gd name="connsiteX39" fmla="*/ 2444877 w 10515600"/>
              <a:gd name="connsiteY39" fmla="*/ 5416094 h 5416094"/>
              <a:gd name="connsiteX40" fmla="*/ 1997964 w 10515600"/>
              <a:gd name="connsiteY40" fmla="*/ 5416094 h 5416094"/>
              <a:gd name="connsiteX41" fmla="*/ 1445895 w 10515600"/>
              <a:gd name="connsiteY41" fmla="*/ 5416094 h 5416094"/>
              <a:gd name="connsiteX42" fmla="*/ 788670 w 10515600"/>
              <a:gd name="connsiteY42" fmla="*/ 5416094 h 5416094"/>
              <a:gd name="connsiteX43" fmla="*/ 0 w 10515600"/>
              <a:gd name="connsiteY43" fmla="*/ 5416094 h 5416094"/>
              <a:gd name="connsiteX44" fmla="*/ 0 w 10515600"/>
              <a:gd name="connsiteY44" fmla="*/ 4630760 h 5416094"/>
              <a:gd name="connsiteX45" fmla="*/ 0 w 10515600"/>
              <a:gd name="connsiteY45" fmla="*/ 3953749 h 5416094"/>
              <a:gd name="connsiteX46" fmla="*/ 0 w 10515600"/>
              <a:gd name="connsiteY46" fmla="*/ 3276737 h 5416094"/>
              <a:gd name="connsiteX47" fmla="*/ 0 w 10515600"/>
              <a:gd name="connsiteY47" fmla="*/ 2599725 h 5416094"/>
              <a:gd name="connsiteX48" fmla="*/ 0 w 10515600"/>
              <a:gd name="connsiteY48" fmla="*/ 1922713 h 5416094"/>
              <a:gd name="connsiteX49" fmla="*/ 0 w 10515600"/>
              <a:gd name="connsiteY49" fmla="*/ 1299863 h 5416094"/>
              <a:gd name="connsiteX50" fmla="*/ 0 w 10515600"/>
              <a:gd name="connsiteY50" fmla="*/ 0 h 5416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0515600" h="5416094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24919" y="196329"/>
                  <a:pt x="10549062" y="488432"/>
                  <a:pt x="10515600" y="785334"/>
                </a:cubicBezTo>
                <a:cubicBezTo>
                  <a:pt x="10482138" y="1082236"/>
                  <a:pt x="10536385" y="1323726"/>
                  <a:pt x="10515600" y="1516506"/>
                </a:cubicBezTo>
                <a:cubicBezTo>
                  <a:pt x="10494815" y="1709286"/>
                  <a:pt x="10546328" y="2097632"/>
                  <a:pt x="10515600" y="2247679"/>
                </a:cubicBezTo>
                <a:cubicBezTo>
                  <a:pt x="10484872" y="2397726"/>
                  <a:pt x="10491771" y="2577292"/>
                  <a:pt x="10515600" y="2762208"/>
                </a:cubicBezTo>
                <a:cubicBezTo>
                  <a:pt x="10539429" y="2947124"/>
                  <a:pt x="10511007" y="3105736"/>
                  <a:pt x="10515600" y="3330898"/>
                </a:cubicBezTo>
                <a:cubicBezTo>
                  <a:pt x="10520194" y="3556060"/>
                  <a:pt x="10497393" y="3882611"/>
                  <a:pt x="10515600" y="4062071"/>
                </a:cubicBezTo>
                <a:cubicBezTo>
                  <a:pt x="10533807" y="4241531"/>
                  <a:pt x="10544791" y="4505155"/>
                  <a:pt x="10515600" y="4684921"/>
                </a:cubicBezTo>
                <a:cubicBezTo>
                  <a:pt x="10486410" y="4864687"/>
                  <a:pt x="10497356" y="5246484"/>
                  <a:pt x="10515600" y="5416094"/>
                </a:cubicBezTo>
                <a:cubicBezTo>
                  <a:pt x="10245623" y="5445692"/>
                  <a:pt x="10029676" y="5415505"/>
                  <a:pt x="9753219" y="5416094"/>
                </a:cubicBezTo>
                <a:cubicBezTo>
                  <a:pt x="9476762" y="5416683"/>
                  <a:pt x="9553148" y="5422760"/>
                  <a:pt x="9411462" y="5416094"/>
                </a:cubicBezTo>
                <a:cubicBezTo>
                  <a:pt x="9269776" y="5409428"/>
                  <a:pt x="8927709" y="5385012"/>
                  <a:pt x="8754237" y="5416094"/>
                </a:cubicBezTo>
                <a:cubicBezTo>
                  <a:pt x="8580766" y="5447176"/>
                  <a:pt x="8413264" y="5410024"/>
                  <a:pt x="8307324" y="5416094"/>
                </a:cubicBezTo>
                <a:cubicBezTo>
                  <a:pt x="8201384" y="5422164"/>
                  <a:pt x="7912690" y="5421686"/>
                  <a:pt x="7544943" y="5416094"/>
                </a:cubicBezTo>
                <a:cubicBezTo>
                  <a:pt x="7177196" y="5410502"/>
                  <a:pt x="7304235" y="5418502"/>
                  <a:pt x="7098030" y="5416094"/>
                </a:cubicBezTo>
                <a:cubicBezTo>
                  <a:pt x="6891825" y="5413686"/>
                  <a:pt x="6541479" y="5434609"/>
                  <a:pt x="6335649" y="5416094"/>
                </a:cubicBezTo>
                <a:cubicBezTo>
                  <a:pt x="6129819" y="5397579"/>
                  <a:pt x="6106541" y="5402791"/>
                  <a:pt x="5993892" y="5416094"/>
                </a:cubicBezTo>
                <a:cubicBezTo>
                  <a:pt x="5881243" y="5429397"/>
                  <a:pt x="5545248" y="5437743"/>
                  <a:pt x="5231511" y="5416094"/>
                </a:cubicBezTo>
                <a:cubicBezTo>
                  <a:pt x="4917774" y="5394445"/>
                  <a:pt x="4963237" y="5426599"/>
                  <a:pt x="4784598" y="5416094"/>
                </a:cubicBezTo>
                <a:cubicBezTo>
                  <a:pt x="4605959" y="5405589"/>
                  <a:pt x="4605904" y="5406658"/>
                  <a:pt x="4442841" y="5416094"/>
                </a:cubicBezTo>
                <a:cubicBezTo>
                  <a:pt x="4279778" y="5425530"/>
                  <a:pt x="4177180" y="5426138"/>
                  <a:pt x="3995928" y="5416094"/>
                </a:cubicBezTo>
                <a:cubicBezTo>
                  <a:pt x="3814676" y="5406050"/>
                  <a:pt x="3516440" y="5429234"/>
                  <a:pt x="3233547" y="5416094"/>
                </a:cubicBezTo>
                <a:cubicBezTo>
                  <a:pt x="2950654" y="5402954"/>
                  <a:pt x="2884354" y="5436103"/>
                  <a:pt x="2786634" y="5416094"/>
                </a:cubicBezTo>
                <a:cubicBezTo>
                  <a:pt x="2688914" y="5396085"/>
                  <a:pt x="2522958" y="5423232"/>
                  <a:pt x="2444877" y="5416094"/>
                </a:cubicBezTo>
                <a:cubicBezTo>
                  <a:pt x="2366796" y="5408956"/>
                  <a:pt x="2104768" y="5395479"/>
                  <a:pt x="1997964" y="5416094"/>
                </a:cubicBezTo>
                <a:cubicBezTo>
                  <a:pt x="1891160" y="5436709"/>
                  <a:pt x="1573016" y="5412376"/>
                  <a:pt x="1445895" y="5416094"/>
                </a:cubicBezTo>
                <a:cubicBezTo>
                  <a:pt x="1318774" y="5419812"/>
                  <a:pt x="986443" y="5400529"/>
                  <a:pt x="788670" y="5416094"/>
                </a:cubicBezTo>
                <a:cubicBezTo>
                  <a:pt x="590897" y="5431659"/>
                  <a:pt x="363709" y="5381266"/>
                  <a:pt x="0" y="5416094"/>
                </a:cubicBezTo>
                <a:cubicBezTo>
                  <a:pt x="-22973" y="5218643"/>
                  <a:pt x="-26699" y="5010779"/>
                  <a:pt x="0" y="4630760"/>
                </a:cubicBezTo>
                <a:cubicBezTo>
                  <a:pt x="26699" y="4250741"/>
                  <a:pt x="-15389" y="4196664"/>
                  <a:pt x="0" y="3953749"/>
                </a:cubicBezTo>
                <a:cubicBezTo>
                  <a:pt x="15389" y="3710834"/>
                  <a:pt x="468" y="3611311"/>
                  <a:pt x="0" y="3276737"/>
                </a:cubicBezTo>
                <a:cubicBezTo>
                  <a:pt x="-468" y="2942163"/>
                  <a:pt x="15360" y="2781998"/>
                  <a:pt x="0" y="2599725"/>
                </a:cubicBezTo>
                <a:cubicBezTo>
                  <a:pt x="-15360" y="2417452"/>
                  <a:pt x="14816" y="2100232"/>
                  <a:pt x="0" y="1922713"/>
                </a:cubicBezTo>
                <a:cubicBezTo>
                  <a:pt x="-14816" y="1745194"/>
                  <a:pt x="-24648" y="1604167"/>
                  <a:pt x="0" y="1299863"/>
                </a:cubicBezTo>
                <a:cubicBezTo>
                  <a:pt x="24648" y="995559"/>
                  <a:pt x="2182" y="279525"/>
                  <a:pt x="0" y="0"/>
                </a:cubicBezTo>
                <a:close/>
              </a:path>
            </a:pathLst>
          </a:custGeom>
          <a:noFill/>
          <a:ln w="4762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Rezervirano mjesto sadržaja 7">
            <a:extLst>
              <a:ext uri="{FF2B5EF4-FFF2-40B4-BE49-F238E27FC236}">
                <a16:creationId xmlns:a16="http://schemas.microsoft.com/office/drawing/2014/main" id="{A132AAC2-B3EE-4DAF-FCEA-26F031D0108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88831" y="857517"/>
            <a:ext cx="2642434" cy="3120702"/>
          </a:xfrm>
          <a:prstGeom prst="rect">
            <a:avLst/>
          </a:prstGeom>
        </p:spPr>
      </p:pic>
      <p:pic>
        <p:nvPicPr>
          <p:cNvPr id="9" name="Rezervirano mjesto sadržaja 8">
            <a:extLst>
              <a:ext uri="{FF2B5EF4-FFF2-40B4-BE49-F238E27FC236}">
                <a16:creationId xmlns:a16="http://schemas.microsoft.com/office/drawing/2014/main" id="{2EC5B3DA-8350-B2E2-3034-C9F40A78911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8391525" y="2638392"/>
            <a:ext cx="2895457" cy="3325936"/>
          </a:xfrm>
          <a:prstGeom prst="rect">
            <a:avLst/>
          </a:prstGeom>
        </p:spPr>
      </p:pic>
      <p:sp>
        <p:nvSpPr>
          <p:cNvPr id="10" name="Rezervirano mjesto teksta 3">
            <a:extLst>
              <a:ext uri="{FF2B5EF4-FFF2-40B4-BE49-F238E27FC236}">
                <a16:creationId xmlns:a16="http://schemas.microsoft.com/office/drawing/2014/main" id="{351F7451-6357-52B1-4175-F2965E14C0F5}"/>
              </a:ext>
            </a:extLst>
          </p:cNvPr>
          <p:cNvSpPr txBox="1">
            <a:spLocks/>
          </p:cNvSpPr>
          <p:nvPr/>
        </p:nvSpPr>
        <p:spPr>
          <a:xfrm>
            <a:off x="3781896" y="746792"/>
            <a:ext cx="6886574" cy="18916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3736" indent="-173736" defTabSz="694944">
              <a:spcBef>
                <a:spcPts val="760"/>
              </a:spcBef>
            </a:pPr>
            <a:endParaRPr lang="hr-HR" sz="2128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indent="0" defTabSz="694944">
              <a:spcBef>
                <a:spcPts val="760"/>
              </a:spcBef>
              <a:buNone/>
            </a:pPr>
            <a:r>
              <a:rPr lang="hr-HR" sz="1800" b="1" u="sng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Istezanje prsnih mišića na stolcu</a:t>
            </a:r>
          </a:p>
          <a:p>
            <a:pPr marL="217170" indent="-217170" defTabSz="694944">
              <a:spcBef>
                <a:spcPts val="760"/>
              </a:spcBef>
            </a:pPr>
            <a:r>
              <a:rPr lang="hr-HR" sz="17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Ispitanik/</a:t>
            </a:r>
            <a:r>
              <a:rPr lang="hr-HR" sz="17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</a:t>
            </a:r>
            <a:r>
              <a:rPr lang="hr-HR" sz="17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sjedi na stolcu ravnih leđa, rukama se drži za stražnji dio stolca prilikom čega gura prsa prema naprijed.</a:t>
            </a:r>
          </a:p>
          <a:p>
            <a:pPr marL="0" indent="0" defTabSz="694944">
              <a:spcBef>
                <a:spcPts val="760"/>
              </a:spcBef>
              <a:buNone/>
            </a:pPr>
            <a:r>
              <a:rPr lang="hr-HR" sz="17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UTJECAJ:</a:t>
            </a:r>
          </a:p>
          <a:p>
            <a:pPr marL="217170" indent="-217170" defTabSz="694944">
              <a:spcBef>
                <a:spcPts val="760"/>
              </a:spcBef>
            </a:pPr>
            <a:r>
              <a:rPr lang="hr-HR" sz="17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Istezanje prsnih mišića</a:t>
            </a:r>
            <a:endParaRPr lang="hr-HR" sz="1700" dirty="0"/>
          </a:p>
        </p:txBody>
      </p:sp>
      <p:sp>
        <p:nvSpPr>
          <p:cNvPr id="11" name="Rezervirano mjesto teksta 3">
            <a:extLst>
              <a:ext uri="{FF2B5EF4-FFF2-40B4-BE49-F238E27FC236}">
                <a16:creationId xmlns:a16="http://schemas.microsoft.com/office/drawing/2014/main" id="{D0AE1BE5-58C5-FDD1-2855-F42A21641100}"/>
              </a:ext>
            </a:extLst>
          </p:cNvPr>
          <p:cNvSpPr txBox="1">
            <a:spLocks/>
          </p:cNvSpPr>
          <p:nvPr/>
        </p:nvSpPr>
        <p:spPr>
          <a:xfrm>
            <a:off x="1638300" y="3849778"/>
            <a:ext cx="6753225" cy="211455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3736" indent="-173736" defTabSz="694944">
              <a:spcBef>
                <a:spcPts val="760"/>
              </a:spcBef>
            </a:pPr>
            <a:endParaRPr lang="hr-HR" sz="1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indent="0" defTabSz="694944">
              <a:spcBef>
                <a:spcPts val="760"/>
              </a:spcBef>
              <a:buNone/>
            </a:pPr>
            <a:r>
              <a:rPr lang="hr-HR" sz="1800" b="1" u="sng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Istezanje prsnih mišića s osloncem na stolcu</a:t>
            </a:r>
          </a:p>
          <a:p>
            <a:pPr marL="173736" indent="-173736" defTabSz="694944">
              <a:spcBef>
                <a:spcPts val="760"/>
              </a:spcBef>
            </a:pPr>
            <a:r>
              <a:rPr lang="hr-HR" sz="17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Ispitanik/</a:t>
            </a:r>
            <a:r>
              <a:rPr lang="hr-HR" sz="17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</a:t>
            </a:r>
            <a:r>
              <a:rPr lang="hr-HR" sz="17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je oslonjen/a dlanovima za kraj stolca, kukova spuštenih </a:t>
            </a:r>
            <a:r>
              <a:rPr lang="hr-HR" sz="17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dolje,stopalima</a:t>
            </a:r>
            <a:r>
              <a:rPr lang="hr-HR" sz="17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na podu te savijenih koljena.  U tom položaju gura prsa prema naprijed te zadržava 20 sekundi.</a:t>
            </a:r>
          </a:p>
          <a:p>
            <a:pPr marL="0" indent="0" defTabSz="694944">
              <a:spcBef>
                <a:spcPts val="760"/>
              </a:spcBef>
              <a:buNone/>
            </a:pPr>
            <a:r>
              <a:rPr lang="hr-HR" sz="17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UTJECAJ:</a:t>
            </a:r>
          </a:p>
          <a:p>
            <a:pPr marL="173736" indent="-173736" defTabSz="694944">
              <a:spcBef>
                <a:spcPts val="760"/>
              </a:spcBef>
            </a:pPr>
            <a:r>
              <a:rPr lang="hr-HR" sz="17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Istezanje prsnih mišića i prednjeg dijela ramenog mišića</a:t>
            </a:r>
          </a:p>
          <a:p>
            <a:pPr marL="0" indent="0">
              <a:buNone/>
            </a:pPr>
            <a:endParaRPr lang="hr-HR" dirty="0"/>
          </a:p>
        </p:txBody>
      </p:sp>
      <p:sp>
        <p:nvSpPr>
          <p:cNvPr id="12" name="Strelica: desno 11">
            <a:extLst>
              <a:ext uri="{FF2B5EF4-FFF2-40B4-BE49-F238E27FC236}">
                <a16:creationId xmlns:a16="http://schemas.microsoft.com/office/drawing/2014/main" id="{E5245338-2130-4E4E-078C-12693CF75B02}"/>
              </a:ext>
            </a:extLst>
          </p:cNvPr>
          <p:cNvSpPr/>
          <p:nvPr/>
        </p:nvSpPr>
        <p:spPr>
          <a:xfrm>
            <a:off x="6017073" y="4120940"/>
            <a:ext cx="2374451" cy="360840"/>
          </a:xfrm>
          <a:prstGeom prst="rightArrow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3" name="Strelica: desno 12">
            <a:extLst>
              <a:ext uri="{FF2B5EF4-FFF2-40B4-BE49-F238E27FC236}">
                <a16:creationId xmlns:a16="http://schemas.microsoft.com/office/drawing/2014/main" id="{D0C639F7-15BC-3B75-BF6F-74698ECEDEEC}"/>
              </a:ext>
            </a:extLst>
          </p:cNvPr>
          <p:cNvSpPr/>
          <p:nvPr/>
        </p:nvSpPr>
        <p:spPr>
          <a:xfrm flipH="1">
            <a:off x="3160682" y="1084455"/>
            <a:ext cx="592106" cy="360840"/>
          </a:xfrm>
          <a:prstGeom prst="rightArrow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775496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57F72BCA-EE24-40BE-9ECA-E10C9BA55F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Rezervirano mjesto slike 4" descr="Slika na kojoj se prikazuje tekst&#10;&#10;Opis je automatski generiran">
            <a:extLst>
              <a:ext uri="{FF2B5EF4-FFF2-40B4-BE49-F238E27FC236}">
                <a16:creationId xmlns:a16="http://schemas.microsoft.com/office/drawing/2014/main" id="{1F4683F6-8437-8724-9C2A-79F04F1363FB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21" r="1" b="37369"/>
          <a:stretch/>
        </p:blipFill>
        <p:spPr bwMode="auto">
          <a:xfrm>
            <a:off x="838199" y="566928"/>
            <a:ext cx="5157216" cy="5285232"/>
          </a:xfrm>
          <a:prstGeom prst="rect">
            <a:avLst/>
          </a:prstGeom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6775704" y="1464564"/>
            <a:ext cx="4572000" cy="436930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hr-HR" sz="1800" b="1" u="sng" dirty="0"/>
              <a:t>Upor pred rukama</a:t>
            </a:r>
            <a:endParaRPr lang="en-US" sz="1800" b="1" u="sng" dirty="0"/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800" dirty="0" err="1"/>
              <a:t>Ispitanik</a:t>
            </a:r>
            <a:r>
              <a:rPr lang="en-US" sz="1800" dirty="0"/>
              <a:t>/ca je u </a:t>
            </a:r>
            <a:r>
              <a:rPr lang="en-US" sz="1800" dirty="0" err="1"/>
              <a:t>uporu</a:t>
            </a:r>
            <a:r>
              <a:rPr lang="en-US" sz="1800" dirty="0"/>
              <a:t> pred </a:t>
            </a:r>
            <a:r>
              <a:rPr lang="en-US" sz="1800" dirty="0" err="1"/>
              <a:t>rukama</a:t>
            </a:r>
            <a:r>
              <a:rPr lang="en-US" sz="1800" dirty="0"/>
              <a:t> s </a:t>
            </a:r>
            <a:r>
              <a:rPr lang="en-US" sz="1800" dirty="0" err="1"/>
              <a:t>dlanovima</a:t>
            </a:r>
            <a:r>
              <a:rPr lang="en-US" sz="1800" dirty="0"/>
              <a:t> </a:t>
            </a:r>
            <a:r>
              <a:rPr lang="en-US" sz="1800" dirty="0" err="1"/>
              <a:t>oslonjenima</a:t>
            </a:r>
            <a:r>
              <a:rPr lang="en-US" sz="1800" dirty="0"/>
              <a:t> </a:t>
            </a:r>
            <a:r>
              <a:rPr lang="en-US" sz="1800" dirty="0" err="1"/>
              <a:t>na</a:t>
            </a:r>
            <a:r>
              <a:rPr lang="en-US" sz="1800" dirty="0"/>
              <a:t> </a:t>
            </a:r>
            <a:r>
              <a:rPr lang="en-US" sz="1800" dirty="0" err="1"/>
              <a:t>stolac</a:t>
            </a:r>
            <a:r>
              <a:rPr lang="en-US" sz="1800" dirty="0"/>
              <a:t>, a </a:t>
            </a:r>
            <a:r>
              <a:rPr lang="en-US" sz="1800" dirty="0" err="1"/>
              <a:t>noge</a:t>
            </a:r>
            <a:r>
              <a:rPr lang="en-US" sz="1800" dirty="0"/>
              <a:t> </a:t>
            </a:r>
            <a:r>
              <a:rPr lang="en-US" sz="1800" dirty="0" err="1"/>
              <a:t>su</a:t>
            </a:r>
            <a:r>
              <a:rPr lang="en-US" sz="1800" dirty="0"/>
              <a:t> </a:t>
            </a:r>
            <a:r>
              <a:rPr lang="en-US" sz="1800" dirty="0" err="1"/>
              <a:t>stopalima</a:t>
            </a:r>
            <a:r>
              <a:rPr lang="en-US" sz="1800" dirty="0"/>
              <a:t> </a:t>
            </a:r>
            <a:r>
              <a:rPr lang="en-US" sz="1800" dirty="0" err="1"/>
              <a:t>na</a:t>
            </a:r>
            <a:r>
              <a:rPr lang="en-US" sz="1800" dirty="0"/>
              <a:t> </a:t>
            </a:r>
            <a:r>
              <a:rPr lang="en-US" sz="1800" dirty="0" err="1"/>
              <a:t>podu</a:t>
            </a:r>
            <a:r>
              <a:rPr lang="en-US" sz="1800" dirty="0"/>
              <a:t>.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800" dirty="0" err="1"/>
              <a:t>Zadržava</a:t>
            </a:r>
            <a:r>
              <a:rPr lang="en-US" sz="1800" dirty="0"/>
              <a:t> </a:t>
            </a:r>
            <a:r>
              <a:rPr lang="en-US" sz="1800" dirty="0" err="1"/>
              <a:t>položaj</a:t>
            </a:r>
            <a:r>
              <a:rPr lang="en-US" sz="1800" dirty="0"/>
              <a:t> 20 </a:t>
            </a:r>
            <a:r>
              <a:rPr lang="en-US" sz="1800" dirty="0" err="1"/>
              <a:t>sekundi</a:t>
            </a:r>
            <a:r>
              <a:rPr lang="en-US" sz="1800" dirty="0"/>
              <a:t>.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1800" dirty="0"/>
          </a:p>
          <a:p>
            <a:r>
              <a:rPr lang="en-US" sz="1800" dirty="0"/>
              <a:t>UTJECAJ: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800" dirty="0" err="1"/>
              <a:t>Jačanje</a:t>
            </a:r>
            <a:r>
              <a:rPr lang="en-US" sz="1800" dirty="0"/>
              <a:t> </a:t>
            </a:r>
            <a:r>
              <a:rPr lang="en-US" sz="1800" dirty="0" err="1"/>
              <a:t>leđnih</a:t>
            </a:r>
            <a:r>
              <a:rPr lang="en-US" sz="1800" dirty="0"/>
              <a:t> </a:t>
            </a:r>
            <a:r>
              <a:rPr lang="en-US" sz="1800" dirty="0" err="1"/>
              <a:t>mišića</a:t>
            </a:r>
            <a:endParaRPr lang="en-US" sz="1800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B3C4597-DD46-4BFC-B999-C52879B95B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6112341"/>
            <a:ext cx="10506456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32B59AC-0160-4F1D-934F-B7D8B6AE44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9034272" y="3817404"/>
            <a:ext cx="54864" cy="457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6109536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teksta 3"/>
          <p:cNvSpPr>
            <a:spLocks noGrp="1"/>
          </p:cNvSpPr>
          <p:nvPr>
            <p:ph sz="half" idx="2"/>
          </p:nvPr>
        </p:nvSpPr>
        <p:spPr>
          <a:xfrm>
            <a:off x="393883" y="444686"/>
            <a:ext cx="4256995" cy="33480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hr-HR" sz="1800" b="1" u="sng" dirty="0"/>
              <a:t>Usko povlačenje do prsa</a:t>
            </a:r>
          </a:p>
          <a:p>
            <a:r>
              <a:rPr lang="hr-HR" sz="1700" dirty="0"/>
              <a:t>Ispitanik/</a:t>
            </a:r>
            <a:r>
              <a:rPr lang="hr-HR" sz="1700" dirty="0" err="1"/>
              <a:t>ca</a:t>
            </a:r>
            <a:r>
              <a:rPr lang="hr-HR" sz="1700" dirty="0"/>
              <a:t> sjedi na stolcu ravnih leđa držeći presavijenu vijaču u </a:t>
            </a:r>
            <a:r>
              <a:rPr lang="hr-HR" sz="1700" dirty="0" err="1"/>
              <a:t>uzručenju</a:t>
            </a:r>
            <a:r>
              <a:rPr lang="hr-HR" sz="1700" dirty="0"/>
              <a:t> prema naprijed. Iz tog položaja, savijajući laktove usko povlači vijaču prema prsima.</a:t>
            </a:r>
          </a:p>
          <a:p>
            <a:pPr marL="0" indent="0">
              <a:buNone/>
            </a:pPr>
            <a:r>
              <a:rPr lang="hr-HR" sz="1700" dirty="0"/>
              <a:t>UTJECAJ:</a:t>
            </a:r>
          </a:p>
          <a:p>
            <a:r>
              <a:rPr lang="hr-HR" sz="1700" dirty="0"/>
              <a:t>Jačanje mišića gornjeg i srednjeg dijela leđa</a:t>
            </a:r>
            <a:endParaRPr lang="en-US" sz="1700" dirty="0"/>
          </a:p>
          <a:p>
            <a:pPr indent="-228600">
              <a:buFont typeface="Arial" panose="020B0604020202020204" pitchFamily="34" charset="0"/>
              <a:buChar char="•"/>
            </a:pPr>
            <a:endParaRPr lang="en-US" sz="1700" dirty="0"/>
          </a:p>
          <a:p>
            <a:pPr indent="-228600">
              <a:buFont typeface="Arial" panose="020B0604020202020204" pitchFamily="34" charset="0"/>
              <a:buChar char="•"/>
            </a:pPr>
            <a:endParaRPr lang="en-US" sz="1700" dirty="0"/>
          </a:p>
          <a:p>
            <a:pPr indent="-228600">
              <a:buFont typeface="Arial" panose="020B0604020202020204" pitchFamily="34" charset="0"/>
              <a:buChar char="•"/>
            </a:pPr>
            <a:endParaRPr lang="en-US" sz="1700" dirty="0"/>
          </a:p>
          <a:p>
            <a:pPr indent="-228600">
              <a:buFont typeface="Arial" panose="020B0604020202020204" pitchFamily="34" charset="0"/>
              <a:buChar char="•"/>
            </a:pPr>
            <a:endParaRPr lang="en-US" sz="1700" dirty="0"/>
          </a:p>
        </p:txBody>
      </p:sp>
      <p:sp>
        <p:nvSpPr>
          <p:cNvPr id="10" name="Rezervirano mjesto teksta 3">
            <a:extLst>
              <a:ext uri="{FF2B5EF4-FFF2-40B4-BE49-F238E27FC236}">
                <a16:creationId xmlns:a16="http://schemas.microsoft.com/office/drawing/2014/main" id="{854A4235-3744-37CD-9488-3EDA37D8D8DC}"/>
              </a:ext>
            </a:extLst>
          </p:cNvPr>
          <p:cNvSpPr txBox="1">
            <a:spLocks/>
          </p:cNvSpPr>
          <p:nvPr/>
        </p:nvSpPr>
        <p:spPr>
          <a:xfrm>
            <a:off x="6849574" y="80962"/>
            <a:ext cx="4256995" cy="33480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hr-HR" sz="1700" dirty="0"/>
          </a:p>
          <a:p>
            <a:endParaRPr lang="en-US" sz="1700" dirty="0"/>
          </a:p>
          <a:p>
            <a:endParaRPr lang="en-US" sz="1700" dirty="0"/>
          </a:p>
          <a:p>
            <a:endParaRPr lang="en-US" sz="1700" dirty="0"/>
          </a:p>
          <a:p>
            <a:endParaRPr lang="en-US" sz="1700" dirty="0"/>
          </a:p>
        </p:txBody>
      </p:sp>
      <p:sp>
        <p:nvSpPr>
          <p:cNvPr id="16" name="Dijagram toka: Odgoda 15">
            <a:extLst>
              <a:ext uri="{FF2B5EF4-FFF2-40B4-BE49-F238E27FC236}">
                <a16:creationId xmlns:a16="http://schemas.microsoft.com/office/drawing/2014/main" id="{66472DE4-8E62-956B-FC56-D99DA16E0F66}"/>
              </a:ext>
            </a:extLst>
          </p:cNvPr>
          <p:cNvSpPr/>
          <p:nvPr/>
        </p:nvSpPr>
        <p:spPr>
          <a:xfrm rot="5400000">
            <a:off x="4946212" y="140218"/>
            <a:ext cx="1437723" cy="1157288"/>
          </a:xfrm>
          <a:prstGeom prst="flowChartDelay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7" name="Slika 6" descr="Slika na kojoj se prikazuje pod, na zatvorenom, sport, ruka&#10;&#10;Opis je automatski generiran">
            <a:extLst>
              <a:ext uri="{FF2B5EF4-FFF2-40B4-BE49-F238E27FC236}">
                <a16:creationId xmlns:a16="http://schemas.microsoft.com/office/drawing/2014/main" id="{44F45306-7B11-CC4A-BF00-918614AD9B9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30" b="30055"/>
          <a:stretch/>
        </p:blipFill>
        <p:spPr bwMode="auto">
          <a:xfrm>
            <a:off x="177553" y="3384307"/>
            <a:ext cx="2580386" cy="309099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Slika 7" descr="Slika na kojoj se prikazuje pod, na zatvorenom, sport, atletska disciplina&#10;&#10;Opis je automatski generiran">
            <a:extLst>
              <a:ext uri="{FF2B5EF4-FFF2-40B4-BE49-F238E27FC236}">
                <a16:creationId xmlns:a16="http://schemas.microsoft.com/office/drawing/2014/main" id="{68368F1F-F96C-54B3-C29B-4324A8A23E5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30" b="21273"/>
          <a:stretch/>
        </p:blipFill>
        <p:spPr bwMode="auto">
          <a:xfrm>
            <a:off x="2822546" y="3384307"/>
            <a:ext cx="2528883" cy="309099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8" name="Dijagram toka: Odgoda 17">
            <a:extLst>
              <a:ext uri="{FF2B5EF4-FFF2-40B4-BE49-F238E27FC236}">
                <a16:creationId xmlns:a16="http://schemas.microsoft.com/office/drawing/2014/main" id="{E98A1A59-F527-76B0-9F25-CB3C99E118E0}"/>
              </a:ext>
            </a:extLst>
          </p:cNvPr>
          <p:cNvSpPr/>
          <p:nvPr/>
        </p:nvSpPr>
        <p:spPr>
          <a:xfrm rot="16200000" flipV="1">
            <a:off x="4946211" y="5560495"/>
            <a:ext cx="1437723" cy="1157288"/>
          </a:xfrm>
          <a:prstGeom prst="flowChartDelay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9" name="Slika 8" descr="Slika na kojoj se prikazuje pod, na zatvorenom, sport, atletska disciplina&#10;&#10;Opis je automatski generiran">
            <a:extLst>
              <a:ext uri="{FF2B5EF4-FFF2-40B4-BE49-F238E27FC236}">
                <a16:creationId xmlns:a16="http://schemas.microsoft.com/office/drawing/2014/main" id="{2307CEFA-306F-342D-F858-F7A582D400A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664" r="6949" b="22589"/>
          <a:stretch/>
        </p:blipFill>
        <p:spPr bwMode="auto">
          <a:xfrm>
            <a:off x="6386224" y="3384307"/>
            <a:ext cx="2587388" cy="309099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Slika 10" descr="Slika na kojoj se prikazuje pod, sport, atletska disciplina&#10;&#10;Opis je automatski generiran">
            <a:extLst>
              <a:ext uri="{FF2B5EF4-FFF2-40B4-BE49-F238E27FC236}">
                <a16:creationId xmlns:a16="http://schemas.microsoft.com/office/drawing/2014/main" id="{C849201B-2F1B-4E90-24D0-D867EC6436A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171" b="26521"/>
          <a:stretch/>
        </p:blipFill>
        <p:spPr bwMode="auto">
          <a:xfrm>
            <a:off x="9116119" y="3384307"/>
            <a:ext cx="2587388" cy="309099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Rezervirano mjesto teksta 3">
            <a:extLst>
              <a:ext uri="{FF2B5EF4-FFF2-40B4-BE49-F238E27FC236}">
                <a16:creationId xmlns:a16="http://schemas.microsoft.com/office/drawing/2014/main" id="{CEA2F630-FCA9-4B98-537F-F97ED22B60BA}"/>
              </a:ext>
            </a:extLst>
          </p:cNvPr>
          <p:cNvSpPr txBox="1">
            <a:spLocks/>
          </p:cNvSpPr>
          <p:nvPr/>
        </p:nvSpPr>
        <p:spPr>
          <a:xfrm>
            <a:off x="6849574" y="543820"/>
            <a:ext cx="4256995" cy="33480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r-HR" sz="1800" b="1" u="sng" dirty="0"/>
              <a:t>Široko povlačenje do očiju</a:t>
            </a:r>
            <a:endParaRPr lang="en-US" sz="1700" dirty="0"/>
          </a:p>
          <a:p>
            <a:r>
              <a:rPr lang="hr-HR" sz="1700" dirty="0"/>
              <a:t>Ispitanik/</a:t>
            </a:r>
            <a:r>
              <a:rPr lang="hr-HR" sz="1700" dirty="0" err="1"/>
              <a:t>ca</a:t>
            </a:r>
            <a:r>
              <a:rPr lang="hr-HR" sz="1700" dirty="0"/>
              <a:t> sjedi na stolcu ravnih leđa držeći presavijenu vijaču u </a:t>
            </a:r>
            <a:r>
              <a:rPr lang="hr-HR" sz="1700" dirty="0" err="1"/>
              <a:t>uzručenju</a:t>
            </a:r>
            <a:r>
              <a:rPr lang="hr-HR" sz="1700" dirty="0"/>
              <a:t> prema naprijed. Iz tog položaja, savijajući laktove široko povlači vijaču do visine očiju.</a:t>
            </a:r>
          </a:p>
          <a:p>
            <a:pPr marL="0" indent="0">
              <a:buNone/>
            </a:pPr>
            <a:r>
              <a:rPr lang="hr-HR" sz="1700" dirty="0"/>
              <a:t>UTJECAJ:</a:t>
            </a:r>
          </a:p>
          <a:p>
            <a:r>
              <a:rPr lang="hr-HR" sz="1700" dirty="0"/>
              <a:t>Jačanje mišića gornjeg dijela leđa</a:t>
            </a:r>
            <a:endParaRPr lang="en-US" sz="1700" dirty="0"/>
          </a:p>
          <a:p>
            <a:endParaRPr lang="en-US" sz="1700" dirty="0"/>
          </a:p>
          <a:p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13755678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6E9B3E6-E277-4D68-BA48-9CB43FFBD6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43631" y="809898"/>
            <a:ext cx="10173010" cy="1554480"/>
          </a:xfrm>
        </p:spPr>
        <p:txBody>
          <a:bodyPr anchor="ctr">
            <a:normAutofit/>
          </a:bodyPr>
          <a:lstStyle/>
          <a:p>
            <a:r>
              <a:rPr lang="hr-HR" sz="4800"/>
              <a:t>REZULTATI</a:t>
            </a:r>
            <a:br>
              <a:rPr lang="hr-HR" sz="4800"/>
            </a:br>
            <a:endParaRPr lang="hr-HR" sz="480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id="{9A597569-2214-F972-E5BA-505BFC14E3A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21473277"/>
              </p:ext>
            </p:extLst>
          </p:nvPr>
        </p:nvGraphicFramePr>
        <p:xfrm>
          <a:off x="772340" y="2744980"/>
          <a:ext cx="10642964" cy="32099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420213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54296" y="329184"/>
            <a:ext cx="6894576" cy="1783080"/>
          </a:xfrm>
        </p:spPr>
        <p:txBody>
          <a:bodyPr anchor="b">
            <a:normAutofit/>
          </a:bodyPr>
          <a:lstStyle/>
          <a:p>
            <a:r>
              <a:rPr lang="hr-HR" sz="5400"/>
              <a:t>ZAKLJUČAK</a:t>
            </a:r>
          </a:p>
        </p:txBody>
      </p:sp>
      <p:pic>
        <p:nvPicPr>
          <p:cNvPr id="5" name="Picture 4" descr="Exclamation mark on a yellow background">
            <a:extLst>
              <a:ext uri="{FF2B5EF4-FFF2-40B4-BE49-F238E27FC236}">
                <a16:creationId xmlns:a16="http://schemas.microsoft.com/office/drawing/2014/main" id="{F4770BEE-56A3-461B-E97F-B248D736D2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299" r="21382"/>
          <a:stretch/>
        </p:blipFill>
        <p:spPr>
          <a:xfrm>
            <a:off x="20" y="1"/>
            <a:ext cx="4052522" cy="6858000"/>
          </a:xfrm>
          <a:custGeom>
            <a:avLst/>
            <a:gdLst/>
            <a:ahLst/>
            <a:cxnLst/>
            <a:rect l="l" t="t" r="r" b="b"/>
            <a:pathLst>
              <a:path w="4052542" h="6858000">
                <a:moveTo>
                  <a:pt x="0" y="0"/>
                </a:moveTo>
                <a:lnTo>
                  <a:pt x="4020923" y="0"/>
                </a:lnTo>
                <a:lnTo>
                  <a:pt x="4022656" y="14697"/>
                </a:lnTo>
                <a:cubicBezTo>
                  <a:pt x="4037606" y="98462"/>
                  <a:pt x="4035072" y="183369"/>
                  <a:pt x="4039126" y="267642"/>
                </a:cubicBezTo>
                <a:cubicBezTo>
                  <a:pt x="4043941" y="370699"/>
                  <a:pt x="4037860" y="474136"/>
                  <a:pt x="4035579" y="577446"/>
                </a:cubicBezTo>
                <a:cubicBezTo>
                  <a:pt x="4033805" y="665399"/>
                  <a:pt x="4025063" y="753226"/>
                  <a:pt x="4027724" y="841306"/>
                </a:cubicBezTo>
                <a:cubicBezTo>
                  <a:pt x="4027914" y="844352"/>
                  <a:pt x="4027914" y="847398"/>
                  <a:pt x="4027724" y="850444"/>
                </a:cubicBezTo>
                <a:cubicBezTo>
                  <a:pt x="4019615" y="947281"/>
                  <a:pt x="4019615" y="1044626"/>
                  <a:pt x="4027724" y="1141464"/>
                </a:cubicBezTo>
                <a:cubicBezTo>
                  <a:pt x="4030296" y="1181772"/>
                  <a:pt x="4029574" y="1222221"/>
                  <a:pt x="4025570" y="1262415"/>
                </a:cubicBezTo>
                <a:cubicBezTo>
                  <a:pt x="4021769" y="1313563"/>
                  <a:pt x="4009606" y="1365472"/>
                  <a:pt x="4018348" y="1416238"/>
                </a:cubicBezTo>
                <a:cubicBezTo>
                  <a:pt x="4024037" y="1458058"/>
                  <a:pt x="4027166" y="1500194"/>
                  <a:pt x="4027724" y="1542394"/>
                </a:cubicBezTo>
                <a:cubicBezTo>
                  <a:pt x="4032158" y="1636820"/>
                  <a:pt x="4027977" y="1731753"/>
                  <a:pt x="4026330" y="1826433"/>
                </a:cubicBezTo>
                <a:cubicBezTo>
                  <a:pt x="4024556" y="1936724"/>
                  <a:pt x="4027344" y="2047015"/>
                  <a:pt x="4018475" y="2157432"/>
                </a:cubicBezTo>
                <a:cubicBezTo>
                  <a:pt x="4013597" y="2246629"/>
                  <a:pt x="4013597" y="2336029"/>
                  <a:pt x="4018475" y="2425226"/>
                </a:cubicBezTo>
                <a:cubicBezTo>
                  <a:pt x="4020882" y="2506961"/>
                  <a:pt x="4033172" y="2587934"/>
                  <a:pt x="4031145" y="2670557"/>
                </a:cubicBezTo>
                <a:cubicBezTo>
                  <a:pt x="4028737" y="2766886"/>
                  <a:pt x="4017335" y="2862962"/>
                  <a:pt x="4020882" y="2959546"/>
                </a:cubicBezTo>
                <a:cubicBezTo>
                  <a:pt x="4022529" y="3005617"/>
                  <a:pt x="4022656" y="3051688"/>
                  <a:pt x="4023543" y="3097758"/>
                </a:cubicBezTo>
                <a:cubicBezTo>
                  <a:pt x="4024683" y="3153221"/>
                  <a:pt x="4034692" y="3208556"/>
                  <a:pt x="4029117" y="3263892"/>
                </a:cubicBezTo>
                <a:cubicBezTo>
                  <a:pt x="4019869" y="3356161"/>
                  <a:pt x="3995923" y="3446906"/>
                  <a:pt x="4010873" y="3541459"/>
                </a:cubicBezTo>
                <a:cubicBezTo>
                  <a:pt x="4019108" y="3593495"/>
                  <a:pt x="4028357" y="3645658"/>
                  <a:pt x="4033172" y="3698201"/>
                </a:cubicBezTo>
                <a:cubicBezTo>
                  <a:pt x="4037353" y="3745160"/>
                  <a:pt x="4047868" y="3792881"/>
                  <a:pt x="4039886" y="3839586"/>
                </a:cubicBezTo>
                <a:cubicBezTo>
                  <a:pt x="4033045" y="3879565"/>
                  <a:pt x="4036592" y="3919544"/>
                  <a:pt x="4031271" y="3959523"/>
                </a:cubicBezTo>
                <a:cubicBezTo>
                  <a:pt x="4024303" y="4011939"/>
                  <a:pt x="4020629" y="4065244"/>
                  <a:pt x="4015308" y="4118042"/>
                </a:cubicBezTo>
                <a:cubicBezTo>
                  <a:pt x="4010620" y="4165889"/>
                  <a:pt x="4006946" y="4213610"/>
                  <a:pt x="4019615" y="4258539"/>
                </a:cubicBezTo>
                <a:cubicBezTo>
                  <a:pt x="4050656" y="4371622"/>
                  <a:pt x="4033679" y="4484070"/>
                  <a:pt x="4022023" y="4596391"/>
                </a:cubicBezTo>
                <a:cubicBezTo>
                  <a:pt x="4016321" y="4650965"/>
                  <a:pt x="4007959" y="4708712"/>
                  <a:pt x="4020629" y="4758718"/>
                </a:cubicBezTo>
                <a:cubicBezTo>
                  <a:pt x="4043941" y="4847432"/>
                  <a:pt x="4025697" y="4931705"/>
                  <a:pt x="4015561" y="5016866"/>
                </a:cubicBezTo>
                <a:cubicBezTo>
                  <a:pt x="4003335" y="5100174"/>
                  <a:pt x="4005096" y="5184929"/>
                  <a:pt x="4020756" y="5267654"/>
                </a:cubicBezTo>
                <a:cubicBezTo>
                  <a:pt x="4033172" y="5326035"/>
                  <a:pt x="4033172" y="5385432"/>
                  <a:pt x="4034692" y="5444194"/>
                </a:cubicBezTo>
                <a:cubicBezTo>
                  <a:pt x="4035579" y="5481001"/>
                  <a:pt x="4022023" y="5518441"/>
                  <a:pt x="4013027" y="5555120"/>
                </a:cubicBezTo>
                <a:cubicBezTo>
                  <a:pt x="3996937" y="5621371"/>
                  <a:pt x="3991109" y="5688636"/>
                  <a:pt x="4013027" y="5753237"/>
                </a:cubicBezTo>
                <a:cubicBezTo>
                  <a:pt x="4043561" y="5842713"/>
                  <a:pt x="4061045" y="5932189"/>
                  <a:pt x="4048375" y="6026870"/>
                </a:cubicBezTo>
                <a:cubicBezTo>
                  <a:pt x="4041027" y="6085251"/>
                  <a:pt x="4039380" y="6144902"/>
                  <a:pt x="4028357" y="6202522"/>
                </a:cubicBezTo>
                <a:cubicBezTo>
                  <a:pt x="4010240" y="6298091"/>
                  <a:pt x="4016701" y="6393024"/>
                  <a:pt x="4031145" y="6487196"/>
                </a:cubicBezTo>
                <a:cubicBezTo>
                  <a:pt x="4041293" y="6565885"/>
                  <a:pt x="4042395" y="6645474"/>
                  <a:pt x="4034439" y="6724403"/>
                </a:cubicBezTo>
                <a:lnTo>
                  <a:pt x="4025206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1" name="sketchy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2395728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654296" y="2706624"/>
            <a:ext cx="6894576" cy="3483864"/>
          </a:xfrm>
        </p:spPr>
        <p:txBody>
          <a:bodyPr>
            <a:normAutofit/>
          </a:bodyPr>
          <a:lstStyle/>
          <a:p>
            <a:r>
              <a:rPr lang="hr-HR" sz="2200" dirty="0"/>
              <a:t>U SVIM VARIJBLAMA POSTOJI TREND POBOLŠANJA </a:t>
            </a:r>
          </a:p>
          <a:p>
            <a:pPr marL="0" indent="0">
              <a:buNone/>
            </a:pPr>
            <a:r>
              <a:rPr lang="hr-HR" sz="2200" dirty="0"/>
              <a:t>   NAKON PROVEDBI VJEŽBI</a:t>
            </a:r>
          </a:p>
          <a:p>
            <a:r>
              <a:rPr lang="hr-HR" sz="2200" dirty="0"/>
              <a:t>Veći broj učenika s nepravilnim držanjem tijela</a:t>
            </a:r>
          </a:p>
          <a:p>
            <a:r>
              <a:rPr lang="hr-HR" sz="2200" dirty="0"/>
              <a:t>Utjecaj suvremenog načina života</a:t>
            </a:r>
          </a:p>
          <a:p>
            <a:r>
              <a:rPr lang="hr-HR" sz="2200" dirty="0"/>
              <a:t>Sjedilački način života </a:t>
            </a:r>
          </a:p>
          <a:p>
            <a:r>
              <a:rPr lang="hr-HR" sz="2200" dirty="0"/>
              <a:t>Trominutno vježbanje može utjecati na poboljšanje </a:t>
            </a:r>
            <a:r>
              <a:rPr lang="hr-HR" sz="2200" dirty="0" err="1"/>
              <a:t>posture</a:t>
            </a:r>
            <a:endParaRPr lang="hr-HR" sz="2200" dirty="0"/>
          </a:p>
          <a:p>
            <a:r>
              <a:rPr lang="hr-HR" sz="2200" dirty="0"/>
              <a:t>Utjecati na okolinu s ciljem poboljšanja držanja tijela</a:t>
            </a:r>
          </a:p>
          <a:p>
            <a:pPr marL="0" indent="0">
              <a:buNone/>
            </a:pPr>
            <a:endParaRPr lang="hr-HR" sz="2200" dirty="0"/>
          </a:p>
        </p:txBody>
      </p:sp>
    </p:spTree>
    <p:extLst>
      <p:ext uri="{BB962C8B-B14F-4D97-AF65-F5344CB8AC3E}">
        <p14:creationId xmlns:p14="http://schemas.microsoft.com/office/powerpoint/2010/main" val="9689992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HVALA NA PAŽNJI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6146" name="Picture 2" descr="tjelesna aktivnost | Stranica 2 | Hrvatski zavod za javno zdravstvo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6" r="5176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Tjelesne aktivnosti u kućnim uvjetima – vrtic-bjelovar.h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7027" y="3257324"/>
            <a:ext cx="2568498" cy="154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21020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6E9B3E6-E277-4D68-BA48-9CB43FFBD6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43631" y="809898"/>
            <a:ext cx="10173010" cy="1554480"/>
          </a:xfrm>
        </p:spPr>
        <p:txBody>
          <a:bodyPr anchor="ctr">
            <a:normAutofit/>
          </a:bodyPr>
          <a:lstStyle/>
          <a:p>
            <a:r>
              <a:rPr lang="hr-HR" sz="4800"/>
              <a:t>Testirani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id="{B58E0942-E4DA-7C26-0953-35384DBFA7D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18657947"/>
              </p:ext>
            </p:extLst>
          </p:nvPr>
        </p:nvGraphicFramePr>
        <p:xfrm>
          <a:off x="904602" y="3017519"/>
          <a:ext cx="10378440" cy="32099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440175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2F15A2D-2324-487D-A02A-BF46C5C580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Triangle 14">
            <a:extLst>
              <a:ext uri="{FF2B5EF4-FFF2-40B4-BE49-F238E27FC236}">
                <a16:creationId xmlns:a16="http://schemas.microsoft.com/office/drawing/2014/main" id="{2AEAFA59-923A-4F54-8B49-44C970BCC3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37E9D4B-7BFA-4D10-B666-547BAC4994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zervirano mjesto sadržaja 4">
            <a:extLst>
              <a:ext uri="{FF2B5EF4-FFF2-40B4-BE49-F238E27FC236}">
                <a16:creationId xmlns:a16="http://schemas.microsoft.com/office/drawing/2014/main" id="{B58551C2-FD31-3141-F39B-CBA43545C1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69157" y="3839654"/>
            <a:ext cx="3298176" cy="1809265"/>
          </a:xfrm>
        </p:spPr>
        <p:txBody>
          <a:bodyPr/>
          <a:lstStyle/>
          <a:p>
            <a:pPr marL="173736" indent="-173736" defTabSz="694944">
              <a:spcBef>
                <a:spcPts val="760"/>
              </a:spcBef>
            </a:pPr>
            <a:endParaRPr lang="hr-HR" sz="2128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73736" indent="-173736" defTabSz="694944">
              <a:spcBef>
                <a:spcPts val="760"/>
              </a:spcBef>
            </a:pPr>
            <a:r>
              <a:rPr lang="it-IT" sz="2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Ukupno</a:t>
            </a:r>
            <a:r>
              <a:rPr lang="it-IT" sz="2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2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ispitano</a:t>
            </a:r>
            <a:r>
              <a:rPr lang="hr-HR" sz="2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(fotografirano)</a:t>
            </a:r>
            <a:r>
              <a:rPr lang="it-IT" sz="2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55 </a:t>
            </a:r>
            <a:r>
              <a:rPr lang="it-IT" sz="2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učenika</a:t>
            </a:r>
            <a:r>
              <a:rPr lang="it-IT" sz="2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 </a:t>
            </a:r>
            <a:r>
              <a:rPr lang="it-IT" sz="2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učenica</a:t>
            </a:r>
            <a:endParaRPr lang="it-IT" sz="2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hr-HR" dirty="0"/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AE3843D2-7408-D3C7-DF23-F79EE1E0EC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53146" y="4134523"/>
            <a:ext cx="3669494" cy="1219525"/>
          </a:xfrm>
        </p:spPr>
        <p:txBody>
          <a:bodyPr/>
          <a:lstStyle/>
          <a:p>
            <a:pPr marL="173736" indent="-173736" defTabSz="694944">
              <a:spcBef>
                <a:spcPts val="760"/>
              </a:spcBef>
            </a:pPr>
            <a:r>
              <a:rPr lang="pl-PL" sz="2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Ukupno obrađeno podataka: 33 učenika/ca</a:t>
            </a:r>
            <a:endParaRPr lang="en-US" sz="2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hr-HR" dirty="0"/>
          </a:p>
        </p:txBody>
      </p:sp>
      <p:pic>
        <p:nvPicPr>
          <p:cNvPr id="7" name="Grafika 6" descr="Camera outline">
            <a:extLst>
              <a:ext uri="{FF2B5EF4-FFF2-40B4-BE49-F238E27FC236}">
                <a16:creationId xmlns:a16="http://schemas.microsoft.com/office/drawing/2014/main" id="{F9BE0A7F-2ADB-E5DD-98CA-7CC5CB8A60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18475" y="1564958"/>
            <a:ext cx="2237646" cy="2237646"/>
          </a:xfrm>
          <a:prstGeom prst="rect">
            <a:avLst/>
          </a:prstGeom>
        </p:spPr>
      </p:pic>
      <p:pic>
        <p:nvPicPr>
          <p:cNvPr id="8" name="Grafika 7" descr="Bar chart with solid fill">
            <a:extLst>
              <a:ext uri="{FF2B5EF4-FFF2-40B4-BE49-F238E27FC236}">
                <a16:creationId xmlns:a16="http://schemas.microsoft.com/office/drawing/2014/main" id="{EAF6FB7F-0373-5CDE-6628-6B1099B33C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054094" y="1525169"/>
            <a:ext cx="2237646" cy="2237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4768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D11FD0E-2D27-4A5A-949D-222E61ECBC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1BC8109F-B452-45EE-8BB3-65433C0396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68100" y="-1"/>
            <a:ext cx="10423900" cy="5920155"/>
          </a:xfrm>
          <a:custGeom>
            <a:avLst/>
            <a:gdLst>
              <a:gd name="connsiteX0" fmla="*/ 10423900 w 10423900"/>
              <a:gd name="connsiteY0" fmla="*/ 0 h 5491534"/>
              <a:gd name="connsiteX1" fmla="*/ 3493157 w 10423900"/>
              <a:gd name="connsiteY1" fmla="*/ 0 h 5491534"/>
              <a:gd name="connsiteX2" fmla="*/ 3493018 w 10423900"/>
              <a:gd name="connsiteY2" fmla="*/ 31 h 5491534"/>
              <a:gd name="connsiteX3" fmla="*/ 3245493 w 10423900"/>
              <a:gd name="connsiteY3" fmla="*/ 104839 h 5491534"/>
              <a:gd name="connsiteX4" fmla="*/ 4434802 w 10423900"/>
              <a:gd name="connsiteY4" fmla="*/ 284558 h 5491534"/>
              <a:gd name="connsiteX5" fmla="*/ 4011937 w 10423900"/>
              <a:gd name="connsiteY5" fmla="*/ 395559 h 5491534"/>
              <a:gd name="connsiteX6" fmla="*/ 3573213 w 10423900"/>
              <a:gd name="connsiteY6" fmla="*/ 474847 h 5491534"/>
              <a:gd name="connsiteX7" fmla="*/ 3097489 w 10423900"/>
              <a:gd name="connsiteY7" fmla="*/ 532990 h 5491534"/>
              <a:gd name="connsiteX8" fmla="*/ 2664052 w 10423900"/>
              <a:gd name="connsiteY8" fmla="*/ 649279 h 5491534"/>
              <a:gd name="connsiteX9" fmla="*/ 3795218 w 10423900"/>
              <a:gd name="connsiteY9" fmla="*/ 696852 h 5491534"/>
              <a:gd name="connsiteX10" fmla="*/ 3208492 w 10423900"/>
              <a:gd name="connsiteY10" fmla="*/ 802568 h 5491534"/>
              <a:gd name="connsiteX11" fmla="*/ 2727483 w 10423900"/>
              <a:gd name="connsiteY11" fmla="*/ 939999 h 5491534"/>
              <a:gd name="connsiteX12" fmla="*/ 2389190 w 10423900"/>
              <a:gd name="connsiteY12" fmla="*/ 1003429 h 5491534"/>
              <a:gd name="connsiteX13" fmla="*/ 2029754 w 10423900"/>
              <a:gd name="connsiteY13" fmla="*/ 1019287 h 5491534"/>
              <a:gd name="connsiteX14" fmla="*/ 1945181 w 10423900"/>
              <a:gd name="connsiteY14" fmla="*/ 1119716 h 5491534"/>
              <a:gd name="connsiteX15" fmla="*/ 2056184 w 10423900"/>
              <a:gd name="connsiteY15" fmla="*/ 1225434 h 5491534"/>
              <a:gd name="connsiteX16" fmla="*/ 2225329 w 10423900"/>
              <a:gd name="connsiteY16" fmla="*/ 1236004 h 5491534"/>
              <a:gd name="connsiteX17" fmla="*/ 3234920 w 10423900"/>
              <a:gd name="connsiteY17" fmla="*/ 1262435 h 5491534"/>
              <a:gd name="connsiteX18" fmla="*/ 0 w 10423900"/>
              <a:gd name="connsiteY18" fmla="*/ 1495009 h 5491534"/>
              <a:gd name="connsiteX19" fmla="*/ 438724 w 10423900"/>
              <a:gd name="connsiteY19" fmla="*/ 1637728 h 5491534"/>
              <a:gd name="connsiteX20" fmla="*/ 586726 w 10423900"/>
              <a:gd name="connsiteY20" fmla="*/ 2028877 h 5491534"/>
              <a:gd name="connsiteX21" fmla="*/ 1125878 w 10423900"/>
              <a:gd name="connsiteY21" fmla="*/ 2250882 h 5491534"/>
              <a:gd name="connsiteX22" fmla="*/ 1474744 w 10423900"/>
              <a:gd name="connsiteY22" fmla="*/ 2330169 h 5491534"/>
              <a:gd name="connsiteX23" fmla="*/ 2272901 w 10423900"/>
              <a:gd name="connsiteY23" fmla="*/ 2446458 h 5491534"/>
              <a:gd name="connsiteX24" fmla="*/ 2389190 w 10423900"/>
              <a:gd name="connsiteY24" fmla="*/ 2636747 h 5491534"/>
              <a:gd name="connsiteX25" fmla="*/ 2489621 w 10423900"/>
              <a:gd name="connsiteY25" fmla="*/ 2848179 h 5491534"/>
              <a:gd name="connsiteX26" fmla="*/ 2701053 w 10423900"/>
              <a:gd name="connsiteY26" fmla="*/ 2985611 h 5491534"/>
              <a:gd name="connsiteX27" fmla="*/ 1057165 w 10423900"/>
              <a:gd name="connsiteY27" fmla="*/ 2964468 h 5491534"/>
              <a:gd name="connsiteX28" fmla="*/ 2912485 w 10423900"/>
              <a:gd name="connsiteY28" fmla="*/ 3408477 h 5491534"/>
              <a:gd name="connsiteX29" fmla="*/ 2748626 w 10423900"/>
              <a:gd name="connsiteY29" fmla="*/ 3582909 h 5491534"/>
              <a:gd name="connsiteX30" fmla="*/ 3763503 w 10423900"/>
              <a:gd name="connsiteY30" fmla="*/ 3820771 h 5491534"/>
              <a:gd name="connsiteX31" fmla="*/ 3219063 w 10423900"/>
              <a:gd name="connsiteY31" fmla="*/ 3847199 h 5491534"/>
              <a:gd name="connsiteX32" fmla="*/ 6385269 w 10423900"/>
              <a:gd name="connsiteY32" fmla="*/ 4840933 h 5491534"/>
              <a:gd name="connsiteX33" fmla="*/ 10285854 w 10423900"/>
              <a:gd name="connsiteY33" fmla="*/ 5471118 h 5491534"/>
              <a:gd name="connsiteX34" fmla="*/ 10423900 w 10423900"/>
              <a:gd name="connsiteY34" fmla="*/ 5491534 h 549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3900" h="5491534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297829" y="72743"/>
            <a:ext cx="5362576" cy="1892300"/>
          </a:xfrm>
        </p:spPr>
        <p:txBody>
          <a:bodyPr>
            <a:normAutofit/>
          </a:bodyPr>
          <a:lstStyle/>
          <a:p>
            <a:r>
              <a:rPr lang="hr-HR" dirty="0"/>
              <a:t>Provedba mjerenja</a:t>
            </a:r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id="{F03FA53A-CEB2-90D5-A8A6-91B9BC474E2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51000786"/>
              </p:ext>
            </p:extLst>
          </p:nvPr>
        </p:nvGraphicFramePr>
        <p:xfrm>
          <a:off x="616258" y="1179825"/>
          <a:ext cx="10515600" cy="41481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kstniOkvir 3">
            <a:extLst>
              <a:ext uri="{FF2B5EF4-FFF2-40B4-BE49-F238E27FC236}">
                <a16:creationId xmlns:a16="http://schemas.microsoft.com/office/drawing/2014/main" id="{DE9C1847-0D89-1B90-4095-C5FC4B7A888C}"/>
              </a:ext>
            </a:extLst>
          </p:cNvPr>
          <p:cNvSpPr txBox="1"/>
          <p:nvPr/>
        </p:nvSpPr>
        <p:spPr>
          <a:xfrm>
            <a:off x="399493" y="5769124"/>
            <a:ext cx="891318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*36 učenika/</a:t>
            </a:r>
            <a:r>
              <a:rPr lang="hr-HR" dirty="0" err="1"/>
              <a:t>ca</a:t>
            </a:r>
            <a:r>
              <a:rPr lang="hr-HR" dirty="0"/>
              <a:t> fotografirano je stojećem položaju frontalno </a:t>
            </a:r>
            <a:r>
              <a:rPr lang="hr-HR" dirty="0" err="1"/>
              <a:t>anteriorno</a:t>
            </a:r>
            <a:r>
              <a:rPr lang="hr-HR" dirty="0"/>
              <a:t> (prema naprijed) i sagitalno (bočno).</a:t>
            </a:r>
            <a:br>
              <a:rPr lang="hr-HR" dirty="0"/>
            </a:br>
            <a:r>
              <a:rPr lang="hr-HR" dirty="0"/>
              <a:t>*19 učenika/</a:t>
            </a:r>
            <a:r>
              <a:rPr lang="hr-HR" dirty="0" err="1"/>
              <a:t>ca</a:t>
            </a:r>
            <a:r>
              <a:rPr lang="hr-HR" dirty="0"/>
              <a:t> fotografirano u sjedećem položaju u frontalnoj i sagitalnoj ravnini.</a:t>
            </a:r>
            <a:endParaRPr lang="en-US" dirty="0"/>
          </a:p>
          <a:p>
            <a:endParaRPr lang="en-US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633765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AA753456-66E8-45D0-2620-1EFB11D8E6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4300" y="3087425"/>
            <a:ext cx="3173192" cy="3702322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6C5E9A8B-E8A7-935C-F12E-430D0FF43D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508" y="3227717"/>
            <a:ext cx="3173192" cy="3548030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EE475BAD-2D6C-1E1A-685B-A096EE00E5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49072" y="3155678"/>
            <a:ext cx="3337700" cy="3702322"/>
          </a:xfrm>
          <a:prstGeom prst="rect">
            <a:avLst/>
          </a:prstGeom>
        </p:spPr>
      </p:pic>
      <p:sp>
        <p:nvSpPr>
          <p:cNvPr id="7" name="Pravokutnik 6">
            <a:extLst>
              <a:ext uri="{FF2B5EF4-FFF2-40B4-BE49-F238E27FC236}">
                <a16:creationId xmlns:a16="http://schemas.microsoft.com/office/drawing/2014/main" id="{BA4DC541-8047-9363-30E8-E423D5BD3EEF}"/>
              </a:ext>
            </a:extLst>
          </p:cNvPr>
          <p:cNvSpPr/>
          <p:nvPr/>
        </p:nvSpPr>
        <p:spPr>
          <a:xfrm>
            <a:off x="164508" y="1509335"/>
            <a:ext cx="3173192" cy="20288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b="1" dirty="0"/>
              <a:t>LATEROFLEKSIJU GLAVE</a:t>
            </a:r>
            <a:r>
              <a:rPr lang="hr-HR" dirty="0"/>
              <a:t> – </a:t>
            </a:r>
            <a:r>
              <a:rPr lang="hr-HR" b="1" dirty="0"/>
              <a:t>početno i završno </a:t>
            </a:r>
            <a:r>
              <a:rPr lang="hr-HR" dirty="0"/>
              <a:t>(omeđeno ušnim resicama D i L)</a:t>
            </a:r>
          </a:p>
          <a:p>
            <a:pPr algn="ctr"/>
            <a:endParaRPr lang="hr-HR" dirty="0"/>
          </a:p>
        </p:txBody>
      </p:sp>
      <p:sp>
        <p:nvSpPr>
          <p:cNvPr id="8" name="Pravokutnik 7">
            <a:extLst>
              <a:ext uri="{FF2B5EF4-FFF2-40B4-BE49-F238E27FC236}">
                <a16:creationId xmlns:a16="http://schemas.microsoft.com/office/drawing/2014/main" id="{E0D47B2D-E60B-33BA-8A23-A265621BB056}"/>
              </a:ext>
            </a:extLst>
          </p:cNvPr>
          <p:cNvSpPr/>
          <p:nvPr/>
        </p:nvSpPr>
        <p:spPr>
          <a:xfrm>
            <a:off x="4549072" y="1475982"/>
            <a:ext cx="3272155" cy="202882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hr-HR" b="1" dirty="0"/>
              <a:t>NEJEDNAKOST VISINE RAMENA</a:t>
            </a:r>
            <a:r>
              <a:rPr lang="hr-HR" dirty="0"/>
              <a:t>- </a:t>
            </a:r>
            <a:r>
              <a:rPr lang="hr-HR" b="1" dirty="0"/>
              <a:t>početno i završno </a:t>
            </a:r>
            <a:r>
              <a:rPr lang="hr-HR" dirty="0"/>
              <a:t>(omeđeno </a:t>
            </a:r>
            <a:r>
              <a:rPr lang="hr-HR" i="1" dirty="0" err="1"/>
              <a:t>Acromionom</a:t>
            </a:r>
            <a:r>
              <a:rPr lang="hr-HR" dirty="0"/>
              <a:t> D i L) </a:t>
            </a:r>
          </a:p>
          <a:p>
            <a:pPr algn="ctr"/>
            <a:endParaRPr lang="hr-HR" dirty="0"/>
          </a:p>
        </p:txBody>
      </p:sp>
      <p:sp>
        <p:nvSpPr>
          <p:cNvPr id="11" name="Pravokutnik 10">
            <a:extLst>
              <a:ext uri="{FF2B5EF4-FFF2-40B4-BE49-F238E27FC236}">
                <a16:creationId xmlns:a16="http://schemas.microsoft.com/office/drawing/2014/main" id="{277C7BEE-575F-B15B-6B43-E50BE366A65D}"/>
              </a:ext>
            </a:extLst>
          </p:cNvPr>
          <p:cNvSpPr/>
          <p:nvPr/>
        </p:nvSpPr>
        <p:spPr>
          <a:xfrm>
            <a:off x="8919845" y="1126853"/>
            <a:ext cx="3105434" cy="202882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hr-HR" b="1" dirty="0"/>
              <a:t>NAGIB TIJELA PREMA NAPRIJED</a:t>
            </a:r>
            <a:r>
              <a:rPr lang="hr-HR" dirty="0"/>
              <a:t> </a:t>
            </a:r>
            <a:r>
              <a:rPr lang="hr-HR" b="1" dirty="0"/>
              <a:t>početno i završno </a:t>
            </a:r>
            <a:r>
              <a:rPr lang="hr-HR" dirty="0"/>
              <a:t>(Kut između linije koja spaja </a:t>
            </a:r>
            <a:r>
              <a:rPr lang="hr-HR" i="1" dirty="0" err="1"/>
              <a:t>lateral</a:t>
            </a:r>
            <a:r>
              <a:rPr lang="hr-HR" i="1" dirty="0"/>
              <a:t> </a:t>
            </a:r>
            <a:r>
              <a:rPr lang="hr-HR" i="1" dirty="0" err="1"/>
              <a:t>malleolus</a:t>
            </a:r>
            <a:r>
              <a:rPr lang="hr-HR" i="1" dirty="0"/>
              <a:t> </a:t>
            </a:r>
            <a:r>
              <a:rPr lang="hr-HR" dirty="0"/>
              <a:t>i </a:t>
            </a:r>
            <a:r>
              <a:rPr lang="hr-HR" i="1" dirty="0" err="1"/>
              <a:t>tragus</a:t>
            </a:r>
            <a:r>
              <a:rPr lang="hr-HR" dirty="0"/>
              <a:t> i referentne linije)</a:t>
            </a:r>
          </a:p>
          <a:p>
            <a:endParaRPr lang="hr-HR" dirty="0"/>
          </a:p>
          <a:p>
            <a:pPr algn="ctr"/>
            <a:endParaRPr lang="hr-HR" dirty="0"/>
          </a:p>
        </p:txBody>
      </p:sp>
      <p:sp>
        <p:nvSpPr>
          <p:cNvPr id="12" name="TekstniOkvir 11">
            <a:extLst>
              <a:ext uri="{FF2B5EF4-FFF2-40B4-BE49-F238E27FC236}">
                <a16:creationId xmlns:a16="http://schemas.microsoft.com/office/drawing/2014/main" id="{8C4E1E17-F8D0-B8C2-D08D-067F453FD45C}"/>
              </a:ext>
            </a:extLst>
          </p:cNvPr>
          <p:cNvSpPr txBox="1"/>
          <p:nvPr/>
        </p:nvSpPr>
        <p:spPr>
          <a:xfrm>
            <a:off x="289100" y="594897"/>
            <a:ext cx="72974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b="1" dirty="0"/>
              <a:t>PROMATRAMO:</a:t>
            </a:r>
          </a:p>
        </p:txBody>
      </p:sp>
    </p:spTree>
    <p:extLst>
      <p:ext uri="{BB962C8B-B14F-4D97-AF65-F5344CB8AC3E}">
        <p14:creationId xmlns:p14="http://schemas.microsoft.com/office/powerpoint/2010/main" val="6996095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AD318CC-E2A8-4E27-9548-A047A78999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45065" y="1463040"/>
            <a:ext cx="3796306" cy="2690949"/>
          </a:xfrm>
        </p:spPr>
        <p:txBody>
          <a:bodyPr anchor="t">
            <a:normAutofit/>
          </a:bodyPr>
          <a:lstStyle/>
          <a:p>
            <a:r>
              <a:rPr lang="hr-HR" sz="4800" dirty="0"/>
              <a:t>Broj učenika s prisutnim odstupanjima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14B560F-9DD7-4302-A60B-EBD3EF59B0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09667" y="4415246"/>
            <a:ext cx="11982332" cy="2087795"/>
            <a:chOff x="143163" y="5763486"/>
            <a:chExt cx="11982332" cy="739555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A9A4357-BD1D-4622-A4FE-766E6AB8DE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357444" y="5763486"/>
              <a:ext cx="11768051" cy="73955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C21D6966-343E-49AC-A026-D2497E0C3C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43163" y="5763486"/>
              <a:ext cx="1" cy="739555"/>
            </a:xfrm>
            <a:prstGeom prst="line">
              <a:avLst/>
            </a:prstGeom>
            <a:ln w="177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3706" y="587829"/>
            <a:ext cx="6505300" cy="568234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656218" y="1463039"/>
            <a:ext cx="5542387" cy="4300447"/>
          </a:xfrm>
        </p:spPr>
        <p:txBody>
          <a:bodyPr anchor="t">
            <a:normAutofit/>
          </a:bodyPr>
          <a:lstStyle/>
          <a:p>
            <a:r>
              <a:rPr lang="hr-HR" sz="2200"/>
              <a:t>Broj učenika s prisutnom laterofleksijom glave</a:t>
            </a:r>
          </a:p>
          <a:p>
            <a:pPr marL="0" indent="0">
              <a:buNone/>
            </a:pPr>
            <a:r>
              <a:rPr lang="hr-HR" sz="2200"/>
              <a:t>-frontalno stojeći anteriorno: 22</a:t>
            </a:r>
          </a:p>
          <a:p>
            <a:pPr marL="0" indent="0">
              <a:buNone/>
            </a:pPr>
            <a:r>
              <a:rPr lang="hr-HR" sz="2200"/>
              <a:t>-frontalno sjedeći anteriorno: 11</a:t>
            </a:r>
          </a:p>
          <a:p>
            <a:r>
              <a:rPr lang="hr-HR" sz="2200"/>
              <a:t>Broj učenika s nejednakom visinom ramena</a:t>
            </a:r>
          </a:p>
          <a:p>
            <a:pPr>
              <a:buFontTx/>
              <a:buChar char="-"/>
            </a:pPr>
            <a:r>
              <a:rPr lang="hr-HR" sz="2200"/>
              <a:t>stojeći frontalno: 22 </a:t>
            </a:r>
          </a:p>
          <a:p>
            <a:pPr>
              <a:buFontTx/>
              <a:buChar char="-"/>
            </a:pPr>
            <a:r>
              <a:rPr lang="hr-HR" sz="2200"/>
              <a:t>sjedeći frontalno: 11</a:t>
            </a:r>
          </a:p>
          <a:p>
            <a:r>
              <a:rPr lang="hr-HR" sz="2200"/>
              <a:t>Broj učenika s nagibom tijela prema naprijed</a:t>
            </a:r>
          </a:p>
          <a:p>
            <a:pPr marL="0" indent="0">
              <a:buNone/>
            </a:pPr>
            <a:r>
              <a:rPr lang="hr-HR" sz="2200"/>
              <a:t>-u sagitalnoj ravnini stojeći: 22 </a:t>
            </a:r>
          </a:p>
          <a:p>
            <a:endParaRPr lang="hr-HR" sz="2200"/>
          </a:p>
          <a:p>
            <a:pPr>
              <a:buFontTx/>
              <a:buChar char="-"/>
            </a:pPr>
            <a:endParaRPr lang="hr-HR" sz="2200"/>
          </a:p>
          <a:p>
            <a:pPr marL="0" indent="0">
              <a:buNone/>
            </a:pPr>
            <a:endParaRPr lang="hr-HR" sz="2200"/>
          </a:p>
          <a:p>
            <a:pPr marL="0" indent="0">
              <a:buNone/>
            </a:pPr>
            <a:endParaRPr lang="hr-HR" sz="2200"/>
          </a:p>
        </p:txBody>
      </p:sp>
    </p:spTree>
    <p:extLst>
      <p:ext uri="{BB962C8B-B14F-4D97-AF65-F5344CB8AC3E}">
        <p14:creationId xmlns:p14="http://schemas.microsoft.com/office/powerpoint/2010/main" val="15095366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8" name="Rectangle 1037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40" name="Group 1039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041" name="Rectangle 1040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2" name="Rectangle 1041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44" name="Rectangle 1043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479D502A-0EA2-D2C0-D8EA-BCB8E171C1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719" y="2330505"/>
            <a:ext cx="4559425" cy="3979585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hr-HR" sz="2000" dirty="0"/>
              <a:t>Dugotrajno sjedenje povećava </a:t>
            </a:r>
            <a:r>
              <a:rPr lang="hr-HR" sz="2000" dirty="0" err="1"/>
              <a:t>protrakciju</a:t>
            </a:r>
            <a:r>
              <a:rPr lang="hr-HR" sz="2000" dirty="0"/>
              <a:t> glave i ramena (glava i ramena se povlače prema naprijed); prsni mišići se skraćuju</a:t>
            </a:r>
            <a:r>
              <a:rPr lang="hr-HR" sz="2000" dirty="0">
                <a:sym typeface="Wingdings" panose="05000000000000000000" pitchFamily="2" charset="2"/>
              </a:rPr>
              <a:t> JAČATI LEĐNU MUSKULATURU (posebno gornji i srednji dio leđa); POVEĆATI POKRETLJIVOST GORNJEG DIJELA LEĐA, ISTEZATI PRSNE MIŠIĆE.</a:t>
            </a:r>
          </a:p>
          <a:p>
            <a:pPr marL="0" indent="0">
              <a:buNone/>
            </a:pPr>
            <a:r>
              <a:rPr lang="hr-HR" sz="2000" dirty="0">
                <a:sym typeface="Wingdings" panose="05000000000000000000" pitchFamily="2" charset="2"/>
              </a:rPr>
              <a:t>Često prisutno </a:t>
            </a:r>
            <a:r>
              <a:rPr lang="hr-HR" sz="2000" dirty="0" err="1">
                <a:sym typeface="Wingdings" panose="05000000000000000000" pitchFamily="2" charset="2"/>
              </a:rPr>
              <a:t>kifotično</a:t>
            </a:r>
            <a:r>
              <a:rPr lang="hr-HR" sz="2000" dirty="0">
                <a:sym typeface="Wingdings" panose="05000000000000000000" pitchFamily="2" charset="2"/>
              </a:rPr>
              <a:t> loše držanje kod adolescenata.</a:t>
            </a:r>
          </a:p>
          <a:p>
            <a:pPr marL="0" indent="0">
              <a:buNone/>
            </a:pPr>
            <a:endParaRPr lang="hr-HR" sz="2000" dirty="0"/>
          </a:p>
        </p:txBody>
      </p:sp>
      <p:sp>
        <p:nvSpPr>
          <p:cNvPr id="1046" name="Rectangle 1045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8" name="Rectangle 1047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Vježbe za kifozu – ciljevi, pravilno izvođenje, primjeri | Kreni zdravo!">
            <a:extLst>
              <a:ext uri="{FF2B5EF4-FFF2-40B4-BE49-F238E27FC236}">
                <a16:creationId xmlns:a16="http://schemas.microsoft.com/office/drawing/2014/main" id="{1FD0E4BF-5F84-64FB-734D-E0070C16A4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38" r="-1" b="22397"/>
          <a:stretch/>
        </p:blipFill>
        <p:spPr bwMode="auto">
          <a:xfrm>
            <a:off x="5977788" y="799352"/>
            <a:ext cx="5425410" cy="5259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3400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200" b="1"/>
              <a:t>Provedene vježbe na stolcu u trajanju od 3 minute</a:t>
            </a:r>
          </a:p>
        </p:txBody>
      </p:sp>
      <p:pic>
        <p:nvPicPr>
          <p:cNvPr id="7" name="Rezervirano mjesto slike 6" descr="Slika na kojoj se prikazuje pod&#10;&#10;Opis je automatski generiran">
            <a:extLst>
              <a:ext uri="{FF2B5EF4-FFF2-40B4-BE49-F238E27FC236}">
                <a16:creationId xmlns:a16="http://schemas.microsoft.com/office/drawing/2014/main" id="{BD4B90E4-8C37-DD66-5139-AE93A534ED58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84" r="2" b="23077"/>
          <a:stretch/>
        </p:blipFill>
        <p:spPr bwMode="auto"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</p:pic>
      <p:sp>
        <p:nvSpPr>
          <p:cNvPr id="27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5297762" y="2706624"/>
            <a:ext cx="6251110" cy="3483864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200" b="1" u="sng" dirty="0" err="1"/>
              <a:t>Laterofleksija</a:t>
            </a:r>
            <a:r>
              <a:rPr lang="en-US" sz="2200" b="1" u="sng" dirty="0"/>
              <a:t> </a:t>
            </a:r>
            <a:r>
              <a:rPr lang="en-US" sz="2200" b="1" u="sng" dirty="0" err="1"/>
              <a:t>trupa</a:t>
            </a:r>
            <a:endParaRPr lang="en-US" sz="2200" b="1" u="sng" dirty="0"/>
          </a:p>
          <a:p>
            <a:endParaRPr lang="en-US" sz="2200" b="1" u="sng" dirty="0"/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200" dirty="0" err="1"/>
              <a:t>Ispitanik</a:t>
            </a:r>
            <a:r>
              <a:rPr lang="en-US" sz="2200" dirty="0"/>
              <a:t>/ca </a:t>
            </a:r>
            <a:r>
              <a:rPr lang="en-US" sz="2200" dirty="0" err="1"/>
              <a:t>sjedi</a:t>
            </a:r>
            <a:r>
              <a:rPr lang="en-US" sz="2200" dirty="0"/>
              <a:t> </a:t>
            </a:r>
            <a:r>
              <a:rPr lang="en-US" sz="2200" dirty="0" err="1"/>
              <a:t>na</a:t>
            </a:r>
            <a:r>
              <a:rPr lang="en-US" sz="2200" dirty="0"/>
              <a:t> </a:t>
            </a:r>
            <a:r>
              <a:rPr lang="en-US" sz="2200" dirty="0" err="1"/>
              <a:t>stolcu</a:t>
            </a:r>
            <a:r>
              <a:rPr lang="en-US" sz="2200" dirty="0"/>
              <a:t>, </a:t>
            </a:r>
            <a:r>
              <a:rPr lang="en-US" sz="2200" dirty="0" err="1"/>
              <a:t>ruke</a:t>
            </a:r>
            <a:r>
              <a:rPr lang="en-US" sz="2200" dirty="0"/>
              <a:t> </a:t>
            </a:r>
            <a:r>
              <a:rPr lang="en-US" sz="2200" dirty="0" err="1"/>
              <a:t>na</a:t>
            </a:r>
            <a:r>
              <a:rPr lang="en-US" sz="2200" dirty="0"/>
              <a:t> </a:t>
            </a:r>
            <a:r>
              <a:rPr lang="en-US" sz="2200" dirty="0" err="1"/>
              <a:t>zatiljku</a:t>
            </a:r>
            <a:r>
              <a:rPr lang="en-US" sz="2200" dirty="0"/>
              <a:t>,</a:t>
            </a:r>
          </a:p>
          <a:p>
            <a:r>
              <a:rPr lang="en-US" sz="2200" dirty="0" err="1"/>
              <a:t>prekriženih</a:t>
            </a:r>
            <a:r>
              <a:rPr lang="en-US" sz="2200" dirty="0"/>
              <a:t> </a:t>
            </a:r>
            <a:r>
              <a:rPr lang="en-US" sz="2200" dirty="0" err="1"/>
              <a:t>dlanova</a:t>
            </a:r>
            <a:r>
              <a:rPr lang="en-US" sz="2200" dirty="0"/>
              <a:t>. </a:t>
            </a:r>
            <a:r>
              <a:rPr lang="en-US" sz="2200" dirty="0" err="1"/>
              <a:t>Leđa</a:t>
            </a:r>
            <a:r>
              <a:rPr lang="en-US" sz="2200" dirty="0"/>
              <a:t> </a:t>
            </a:r>
            <a:r>
              <a:rPr lang="en-US" sz="2200" dirty="0" err="1"/>
              <a:t>su</a:t>
            </a:r>
            <a:r>
              <a:rPr lang="en-US" sz="2200" dirty="0"/>
              <a:t> </a:t>
            </a:r>
            <a:r>
              <a:rPr lang="en-US" sz="2200" dirty="0" err="1"/>
              <a:t>ravna</a:t>
            </a:r>
            <a:r>
              <a:rPr lang="en-US" sz="2200" dirty="0"/>
              <a:t>.</a:t>
            </a:r>
            <a:r>
              <a:rPr lang="hr-HR" sz="2200" dirty="0"/>
              <a:t> </a:t>
            </a:r>
            <a:r>
              <a:rPr lang="en-US" sz="2200" dirty="0" err="1"/>
              <a:t>Izvodi</a:t>
            </a:r>
            <a:r>
              <a:rPr lang="en-US" sz="2200" dirty="0"/>
              <a:t> </a:t>
            </a:r>
            <a:r>
              <a:rPr lang="en-US" sz="2200" dirty="0" err="1"/>
              <a:t>otklone</a:t>
            </a:r>
            <a:r>
              <a:rPr lang="en-US" sz="2200" dirty="0"/>
              <a:t> </a:t>
            </a:r>
            <a:r>
              <a:rPr lang="en-US" sz="2200" dirty="0" err="1"/>
              <a:t>trupa</a:t>
            </a:r>
            <a:r>
              <a:rPr lang="en-US" sz="2200" dirty="0"/>
              <a:t> u </a:t>
            </a:r>
            <a:r>
              <a:rPr lang="en-US" sz="2200" dirty="0" err="1"/>
              <a:t>jednu</a:t>
            </a:r>
            <a:r>
              <a:rPr lang="en-US" sz="2200" dirty="0"/>
              <a:t> </a:t>
            </a:r>
            <a:r>
              <a:rPr lang="en-US" sz="2200" dirty="0" err="1"/>
              <a:t>i</a:t>
            </a:r>
            <a:r>
              <a:rPr lang="en-US" sz="2200" dirty="0"/>
              <a:t> </a:t>
            </a:r>
            <a:r>
              <a:rPr lang="en-US" sz="2200" dirty="0" err="1"/>
              <a:t>drugu</a:t>
            </a:r>
            <a:r>
              <a:rPr lang="en-US" sz="2200" dirty="0"/>
              <a:t> </a:t>
            </a:r>
            <a:r>
              <a:rPr lang="en-US" sz="2200" dirty="0" err="1"/>
              <a:t>stranu</a:t>
            </a:r>
            <a:r>
              <a:rPr lang="en-US" sz="2200" dirty="0"/>
              <a:t>.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2200" dirty="0"/>
          </a:p>
          <a:p>
            <a:r>
              <a:rPr lang="en-US" sz="2200" dirty="0"/>
              <a:t>UTJECAJ: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200" dirty="0" err="1"/>
              <a:t>Povećati</a:t>
            </a:r>
            <a:r>
              <a:rPr lang="en-US" sz="2200" dirty="0"/>
              <a:t> </a:t>
            </a:r>
            <a:r>
              <a:rPr lang="en-US" sz="2200" dirty="0" err="1"/>
              <a:t>mobilnost</a:t>
            </a:r>
            <a:r>
              <a:rPr lang="en-US" sz="2200" dirty="0"/>
              <a:t> </a:t>
            </a:r>
            <a:r>
              <a:rPr lang="en-US" sz="2200" dirty="0" err="1"/>
              <a:t>torakalnog</a:t>
            </a:r>
            <a:r>
              <a:rPr lang="en-US" sz="2200" dirty="0"/>
              <a:t> </a:t>
            </a:r>
            <a:r>
              <a:rPr lang="en-US" sz="2200" dirty="0" err="1"/>
              <a:t>dijela</a:t>
            </a:r>
            <a:r>
              <a:rPr lang="en-US" sz="2200" dirty="0"/>
              <a:t> </a:t>
            </a:r>
            <a:r>
              <a:rPr lang="en-US" sz="2200" dirty="0" err="1"/>
              <a:t>kralježnice</a:t>
            </a:r>
            <a:r>
              <a:rPr lang="en-US" sz="2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992495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 descr="Slika na kojoj se prikazuje pod&#10;&#10;Opis je automatski generiran">
            <a:extLst>
              <a:ext uri="{FF2B5EF4-FFF2-40B4-BE49-F238E27FC236}">
                <a16:creationId xmlns:a16="http://schemas.microsoft.com/office/drawing/2014/main" id="{848A5E77-42BF-02D0-617B-1AD8C60BFCD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10" r="1" b="13511"/>
          <a:stretch/>
        </p:blipFill>
        <p:spPr bwMode="auto">
          <a:xfrm>
            <a:off x="600755" y="3085893"/>
            <a:ext cx="1978465" cy="3355117"/>
          </a:xfrm>
          <a:prstGeom prst="rect">
            <a:avLst/>
          </a:prstGeom>
          <a:noFill/>
        </p:spPr>
      </p:pic>
      <p:pic>
        <p:nvPicPr>
          <p:cNvPr id="6" name="Rezervirano mjesto slike 5" descr="Slika na kojoj se prikazuje pod, na zatvorenom&#10;&#10;Opis je automatski generiran">
            <a:extLst>
              <a:ext uri="{FF2B5EF4-FFF2-40B4-BE49-F238E27FC236}">
                <a16:creationId xmlns:a16="http://schemas.microsoft.com/office/drawing/2014/main" id="{02038DD6-8E93-D92B-43D5-90BD1BC8400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2879285" y="3085893"/>
            <a:ext cx="1978465" cy="3355117"/>
          </a:xfrm>
          <a:prstGeom prst="rect">
            <a:avLst/>
          </a:prstGeom>
          <a:noFill/>
        </p:spPr>
      </p:pic>
      <p:sp>
        <p:nvSpPr>
          <p:cNvPr id="4" name="Rezervirano mjesto teksta 3"/>
          <p:cNvSpPr>
            <a:spLocks noGrp="1"/>
          </p:cNvSpPr>
          <p:nvPr>
            <p:ph sz="half" idx="2"/>
          </p:nvPr>
        </p:nvSpPr>
        <p:spPr>
          <a:xfrm>
            <a:off x="808490" y="80962"/>
            <a:ext cx="4256995" cy="33480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endParaRPr lang="en-US" sz="1700" dirty="0"/>
          </a:p>
          <a:p>
            <a:pPr marL="0" indent="0">
              <a:buNone/>
            </a:pPr>
            <a:r>
              <a:rPr lang="hr-HR" sz="1800" b="1" u="sng" dirty="0"/>
              <a:t>Fleksija i ekstenzija torakalnog dijela kralježnice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700" dirty="0" err="1"/>
              <a:t>Ispitanik</a:t>
            </a:r>
            <a:r>
              <a:rPr lang="en-US" sz="1700" dirty="0"/>
              <a:t>/ca </a:t>
            </a:r>
            <a:r>
              <a:rPr lang="en-US" sz="1700" dirty="0" err="1"/>
              <a:t>sjedi</a:t>
            </a:r>
            <a:r>
              <a:rPr lang="en-US" sz="1700" dirty="0"/>
              <a:t> </a:t>
            </a:r>
            <a:r>
              <a:rPr lang="en-US" sz="1700" dirty="0" err="1"/>
              <a:t>na</a:t>
            </a:r>
            <a:r>
              <a:rPr lang="en-US" sz="1700" dirty="0"/>
              <a:t> </a:t>
            </a:r>
            <a:r>
              <a:rPr lang="en-US" sz="1700" dirty="0" err="1"/>
              <a:t>stolcu</a:t>
            </a:r>
            <a:r>
              <a:rPr lang="en-US" sz="1700" dirty="0"/>
              <a:t> </a:t>
            </a:r>
            <a:r>
              <a:rPr lang="en-US" sz="1700" dirty="0" err="1"/>
              <a:t>ravnih</a:t>
            </a:r>
            <a:r>
              <a:rPr lang="en-US" sz="1700" dirty="0"/>
              <a:t> </a:t>
            </a:r>
            <a:r>
              <a:rPr lang="en-US" sz="1700" dirty="0" err="1"/>
              <a:t>leđa</a:t>
            </a:r>
            <a:r>
              <a:rPr lang="en-US" sz="1700" dirty="0"/>
              <a:t>, </a:t>
            </a:r>
            <a:r>
              <a:rPr lang="en-US" sz="1700" dirty="0" err="1"/>
              <a:t>dlanovi</a:t>
            </a:r>
            <a:r>
              <a:rPr lang="en-US" sz="1700" dirty="0"/>
              <a:t> </a:t>
            </a:r>
            <a:r>
              <a:rPr lang="en-US" sz="1700" dirty="0" err="1"/>
              <a:t>su</a:t>
            </a:r>
            <a:r>
              <a:rPr lang="en-US" sz="1700" dirty="0"/>
              <a:t> </a:t>
            </a:r>
            <a:r>
              <a:rPr lang="en-US" sz="1700" dirty="0" err="1"/>
              <a:t>prekriženi</a:t>
            </a:r>
            <a:r>
              <a:rPr lang="en-US" sz="1700" dirty="0"/>
              <a:t> </a:t>
            </a:r>
            <a:r>
              <a:rPr lang="en-US" sz="1700" dirty="0" err="1"/>
              <a:t>na</a:t>
            </a:r>
            <a:r>
              <a:rPr lang="en-US" sz="1700" dirty="0"/>
              <a:t> </a:t>
            </a:r>
            <a:r>
              <a:rPr lang="en-US" sz="1700" dirty="0" err="1"/>
              <a:t>zatiljku</a:t>
            </a:r>
            <a:r>
              <a:rPr lang="en-US" sz="1700" dirty="0"/>
              <a:t> s </a:t>
            </a:r>
            <a:r>
              <a:rPr lang="en-US" sz="1700" dirty="0" err="1"/>
              <a:t>laktovima</a:t>
            </a:r>
            <a:r>
              <a:rPr lang="en-US" sz="1700" dirty="0"/>
              <a:t> </a:t>
            </a:r>
            <a:r>
              <a:rPr lang="en-US" sz="1700" dirty="0" err="1"/>
              <a:t>ispred</a:t>
            </a:r>
            <a:r>
              <a:rPr lang="en-US" sz="1700" dirty="0"/>
              <a:t> </a:t>
            </a:r>
            <a:r>
              <a:rPr lang="en-US" sz="1700" dirty="0" err="1"/>
              <a:t>tijela</a:t>
            </a:r>
            <a:r>
              <a:rPr lang="en-US" sz="1700" dirty="0"/>
              <a:t>. </a:t>
            </a:r>
            <a:r>
              <a:rPr lang="en-US" sz="1700" dirty="0" err="1"/>
              <a:t>Izvodi</a:t>
            </a:r>
            <a:r>
              <a:rPr lang="en-US" sz="1700" dirty="0"/>
              <a:t> </a:t>
            </a:r>
            <a:r>
              <a:rPr lang="en-US" sz="1700" dirty="0" err="1"/>
              <a:t>fleksiju</a:t>
            </a:r>
            <a:r>
              <a:rPr lang="en-US" sz="1700" dirty="0"/>
              <a:t> </a:t>
            </a:r>
            <a:r>
              <a:rPr lang="en-US" sz="1700" dirty="0" err="1"/>
              <a:t>i</a:t>
            </a:r>
            <a:r>
              <a:rPr lang="en-US" sz="1700" dirty="0"/>
              <a:t> </a:t>
            </a:r>
            <a:r>
              <a:rPr lang="en-US" sz="1700" dirty="0" err="1"/>
              <a:t>ekstenziju</a:t>
            </a:r>
            <a:r>
              <a:rPr lang="en-US" sz="1700" dirty="0"/>
              <a:t> </a:t>
            </a:r>
            <a:r>
              <a:rPr lang="en-US" sz="1700" dirty="0" err="1"/>
              <a:t>torakalnog</a:t>
            </a:r>
            <a:r>
              <a:rPr lang="en-US" sz="1700" dirty="0"/>
              <a:t> </a:t>
            </a:r>
            <a:r>
              <a:rPr lang="en-US" sz="1700" dirty="0" err="1"/>
              <a:t>dijela</a:t>
            </a:r>
            <a:r>
              <a:rPr lang="en-US" sz="1700" dirty="0"/>
              <a:t> </a:t>
            </a:r>
            <a:r>
              <a:rPr lang="en-US" sz="1700" dirty="0" err="1"/>
              <a:t>kralježnice</a:t>
            </a:r>
            <a:r>
              <a:rPr lang="en-US" sz="1700" dirty="0"/>
              <a:t>.</a:t>
            </a:r>
          </a:p>
          <a:p>
            <a:pPr marL="0" indent="0">
              <a:buNone/>
            </a:pPr>
            <a:r>
              <a:rPr lang="en-US" sz="1700" dirty="0"/>
              <a:t>UTJECAJ:</a:t>
            </a:r>
          </a:p>
          <a:p>
            <a:r>
              <a:rPr lang="en-US" sz="1700" dirty="0" err="1"/>
              <a:t>Povećati</a:t>
            </a:r>
            <a:r>
              <a:rPr lang="en-US" sz="1700" dirty="0"/>
              <a:t> </a:t>
            </a:r>
            <a:r>
              <a:rPr lang="en-US" sz="1700" dirty="0" err="1"/>
              <a:t>mobilnost</a:t>
            </a:r>
            <a:r>
              <a:rPr lang="en-US" sz="1700" dirty="0"/>
              <a:t> </a:t>
            </a:r>
            <a:r>
              <a:rPr lang="en-US" sz="1700" dirty="0" err="1"/>
              <a:t>torakalnog</a:t>
            </a:r>
            <a:r>
              <a:rPr lang="en-US" sz="1700" dirty="0"/>
              <a:t> </a:t>
            </a:r>
            <a:r>
              <a:rPr lang="en-US" sz="1700" dirty="0" err="1"/>
              <a:t>dijela</a:t>
            </a:r>
            <a:r>
              <a:rPr lang="en-US" sz="1700" dirty="0"/>
              <a:t> </a:t>
            </a:r>
            <a:r>
              <a:rPr lang="en-US" sz="1700" dirty="0" err="1"/>
              <a:t>kralježnice</a:t>
            </a:r>
            <a:r>
              <a:rPr lang="en-US" sz="1700" dirty="0"/>
              <a:t>.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1700" dirty="0"/>
          </a:p>
          <a:p>
            <a:pPr indent="-228600">
              <a:buFont typeface="Arial" panose="020B0604020202020204" pitchFamily="34" charset="0"/>
              <a:buChar char="•"/>
            </a:pPr>
            <a:endParaRPr lang="en-US" sz="1700" dirty="0"/>
          </a:p>
          <a:p>
            <a:pPr indent="-228600">
              <a:buFont typeface="Arial" panose="020B0604020202020204" pitchFamily="34" charset="0"/>
              <a:buChar char="•"/>
            </a:pPr>
            <a:endParaRPr lang="en-US" sz="1700" dirty="0"/>
          </a:p>
          <a:p>
            <a:pPr indent="-228600">
              <a:buFont typeface="Arial" panose="020B0604020202020204" pitchFamily="34" charset="0"/>
              <a:buChar char="•"/>
            </a:pPr>
            <a:endParaRPr lang="en-US" sz="1700" dirty="0"/>
          </a:p>
        </p:txBody>
      </p:sp>
      <p:sp>
        <p:nvSpPr>
          <p:cNvPr id="10" name="Rezervirano mjesto teksta 3">
            <a:extLst>
              <a:ext uri="{FF2B5EF4-FFF2-40B4-BE49-F238E27FC236}">
                <a16:creationId xmlns:a16="http://schemas.microsoft.com/office/drawing/2014/main" id="{854A4235-3744-37CD-9488-3EDA37D8D8DC}"/>
              </a:ext>
            </a:extLst>
          </p:cNvPr>
          <p:cNvSpPr txBox="1">
            <a:spLocks/>
          </p:cNvSpPr>
          <p:nvPr/>
        </p:nvSpPr>
        <p:spPr>
          <a:xfrm>
            <a:off x="6849574" y="80962"/>
            <a:ext cx="4256995" cy="33480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hr-HR" sz="1700" dirty="0"/>
          </a:p>
          <a:p>
            <a:pPr marL="0" indent="0">
              <a:buNone/>
            </a:pPr>
            <a:r>
              <a:rPr lang="hr-HR" sz="1800" b="1" u="sng" dirty="0"/>
              <a:t>Krugovi torakalnim dijelom kralježnice</a:t>
            </a:r>
            <a:endParaRPr lang="en-US" sz="1800" b="1" u="sng" dirty="0"/>
          </a:p>
          <a:p>
            <a:r>
              <a:rPr lang="hr-HR" sz="1700" dirty="0"/>
              <a:t>Ispitanik/</a:t>
            </a:r>
            <a:r>
              <a:rPr lang="hr-HR" sz="1700" dirty="0" err="1"/>
              <a:t>ca</a:t>
            </a:r>
            <a:r>
              <a:rPr lang="hr-HR" sz="1700" dirty="0"/>
              <a:t> sjedi na stolcu ravnih leđa, dlanovi su prekriženi na zatiljku s laktovima ispred tijela. Izvodi krugove u obje strane torakalnim dijelom kralježnice.</a:t>
            </a:r>
          </a:p>
          <a:p>
            <a:pPr marL="0" indent="0">
              <a:buNone/>
            </a:pPr>
            <a:r>
              <a:rPr lang="hr-HR" sz="1700" dirty="0"/>
              <a:t>UTJECAJ:</a:t>
            </a:r>
          </a:p>
          <a:p>
            <a:r>
              <a:rPr lang="hr-HR" sz="1700" dirty="0"/>
              <a:t>Povećati mobilnost torakalnog dijela kralježnice.</a:t>
            </a:r>
          </a:p>
          <a:p>
            <a:endParaRPr lang="en-US" sz="1700" dirty="0"/>
          </a:p>
          <a:p>
            <a:endParaRPr lang="en-US" sz="1700" dirty="0"/>
          </a:p>
          <a:p>
            <a:endParaRPr lang="en-US" sz="1700" dirty="0"/>
          </a:p>
          <a:p>
            <a:endParaRPr lang="en-US" sz="1700" dirty="0"/>
          </a:p>
        </p:txBody>
      </p:sp>
      <p:pic>
        <p:nvPicPr>
          <p:cNvPr id="12" name="Slika 11" descr="Slika na kojoj se prikazuje pod, na zatvorenom&#10;&#10;Opis je automatski generiran">
            <a:extLst>
              <a:ext uri="{FF2B5EF4-FFF2-40B4-BE49-F238E27FC236}">
                <a16:creationId xmlns:a16="http://schemas.microsoft.com/office/drawing/2014/main" id="{F6F17441-2666-905B-EAFF-2B2E0B5FCFB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74" b="28878"/>
          <a:stretch/>
        </p:blipFill>
        <p:spPr bwMode="auto">
          <a:xfrm>
            <a:off x="6591932" y="3241078"/>
            <a:ext cx="2580386" cy="319993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Slika 13" descr="Slika na kojoj se prikazuje pod, na zatvorenom, plavo&#10;&#10;Opis je automatski generiran">
            <a:extLst>
              <a:ext uri="{FF2B5EF4-FFF2-40B4-BE49-F238E27FC236}">
                <a16:creationId xmlns:a16="http://schemas.microsoft.com/office/drawing/2014/main" id="{5C1A1169-D2B4-4264-F7A8-E881900A4A8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88" b="25664"/>
          <a:stretch/>
        </p:blipFill>
        <p:spPr bwMode="auto">
          <a:xfrm flipH="1">
            <a:off x="9312715" y="3206790"/>
            <a:ext cx="2615066" cy="326850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6" name="Dijagram toka: Odgoda 15">
            <a:extLst>
              <a:ext uri="{FF2B5EF4-FFF2-40B4-BE49-F238E27FC236}">
                <a16:creationId xmlns:a16="http://schemas.microsoft.com/office/drawing/2014/main" id="{66472DE4-8E62-956B-FC56-D99DA16E0F66}"/>
              </a:ext>
            </a:extLst>
          </p:cNvPr>
          <p:cNvSpPr/>
          <p:nvPr/>
        </p:nvSpPr>
        <p:spPr>
          <a:xfrm rot="5400000">
            <a:off x="4946212" y="140218"/>
            <a:ext cx="1437723" cy="1157288"/>
          </a:xfrm>
          <a:prstGeom prst="flowChartDelay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8" name="Dijagram toka: Odgoda 17">
            <a:extLst>
              <a:ext uri="{FF2B5EF4-FFF2-40B4-BE49-F238E27FC236}">
                <a16:creationId xmlns:a16="http://schemas.microsoft.com/office/drawing/2014/main" id="{E98A1A59-F527-76B0-9F25-CB3C99E118E0}"/>
              </a:ext>
            </a:extLst>
          </p:cNvPr>
          <p:cNvSpPr/>
          <p:nvPr/>
        </p:nvSpPr>
        <p:spPr>
          <a:xfrm rot="16200000" flipV="1">
            <a:off x="4946211" y="5560495"/>
            <a:ext cx="1437723" cy="1157288"/>
          </a:xfrm>
          <a:prstGeom prst="flowChartDelay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3982136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274</TotalTime>
  <Words>758</Words>
  <Application>Microsoft Office PowerPoint</Application>
  <PresentationFormat>Široki zaslon</PresentationFormat>
  <Paragraphs>94</Paragraphs>
  <Slides>15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Tema sustava Office</vt:lpstr>
      <vt:lpstr>LOŠE DRŽANJE TIJELA UČENIKA 2. RAZREDA G.G.Š.O.</vt:lpstr>
      <vt:lpstr>Testirani</vt:lpstr>
      <vt:lpstr>PowerPoint prezentacija</vt:lpstr>
      <vt:lpstr>Provedba mjerenja</vt:lpstr>
      <vt:lpstr>PowerPoint prezentacija</vt:lpstr>
      <vt:lpstr>Broj učenika s prisutnim odstupanjima</vt:lpstr>
      <vt:lpstr>PowerPoint prezentacija</vt:lpstr>
      <vt:lpstr>Provedene vježbe na stolcu u trajanju od 3 minute</vt:lpstr>
      <vt:lpstr>PowerPoint prezentacija</vt:lpstr>
      <vt:lpstr>PowerPoint prezentacija</vt:lpstr>
      <vt:lpstr>PowerPoint prezentacija</vt:lpstr>
      <vt:lpstr>PowerPoint prezentacija</vt:lpstr>
      <vt:lpstr>REZULTATI </vt:lpstr>
      <vt:lpstr>ZAKLJUČAK</vt:lpstr>
      <vt:lpstr>HVALA NA PAŽNJI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LOŠE DRŽANJE TIJELA</dc:title>
  <dc:creator>Korisnik</dc:creator>
  <cp:lastModifiedBy>Tea Merčep</cp:lastModifiedBy>
  <cp:revision>17</cp:revision>
  <dcterms:created xsi:type="dcterms:W3CDTF">2023-06-19T10:14:58Z</dcterms:created>
  <dcterms:modified xsi:type="dcterms:W3CDTF">2023-06-20T10:14:58Z</dcterms:modified>
</cp:coreProperties>
</file>