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Open Sans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Open Sans Bold" panose="020B0604020202020204" charset="0"/>
      <p:regular r:id="rId14"/>
    </p:embeddedFont>
    <p:embeddedFont>
      <p:font typeface="Mont Bold" panose="020B0604020202020204" charset="0"/>
      <p:regular r:id="rId15"/>
    </p:embeddedFont>
    <p:embeddedFont>
      <p:font typeface="Open Sans Light Bold" panose="020B0604020202020204" charset="0"/>
      <p:regular r:id="rId16"/>
    </p:embeddedFont>
    <p:embeddedFont>
      <p:font typeface="Humble Hearts" panose="020B0604020202020204" charset="0"/>
      <p:regular r:id="rId17"/>
    </p:embeddedFont>
    <p:embeddedFont>
      <p:font typeface="Montserrat Extra-Bold" panose="020B0604020202020204" charset="-18"/>
      <p:regular r:id="rId18"/>
    </p:embeddedFont>
    <p:embeddedFont>
      <p:font typeface="Open Sans Extra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2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268" b="113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98922" y="1598177"/>
            <a:ext cx="15054882" cy="1945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76"/>
              </a:lnSpc>
              <a:spcBef>
                <a:spcPct val="0"/>
              </a:spcBef>
            </a:pPr>
            <a:r>
              <a:rPr lang="en-US" sz="11340">
                <a:solidFill>
                  <a:srgbClr val="5A3F2B"/>
                </a:solidFill>
                <a:latin typeface="Montserrat Extra-Bold"/>
              </a:rPr>
              <a:t>VIJEĆE UČENIKA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64009" y="3854781"/>
            <a:ext cx="1315998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spc="683">
                <a:solidFill>
                  <a:srgbClr val="5A3F2B"/>
                </a:solidFill>
                <a:latin typeface="Open Sans"/>
              </a:rPr>
              <a:t>GRADITELJSKO-GEODETSKA ŠKOLA OSIJEK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683">
                <a:solidFill>
                  <a:srgbClr val="5A3F2B"/>
                </a:solidFill>
                <a:latin typeface="Open Sans"/>
              </a:rPr>
              <a:t>28.2.2023.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39492" y="5440254"/>
            <a:ext cx="6462328" cy="48467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496" r="11859"/>
          <a:stretch>
            <a:fillRect/>
          </a:stretch>
        </p:blipFill>
        <p:spPr>
          <a:xfrm>
            <a:off x="0" y="5440254"/>
            <a:ext cx="5871656" cy="49215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089"/>
          <a:stretch>
            <a:fillRect/>
          </a:stretch>
        </p:blipFill>
        <p:spPr>
          <a:xfrm>
            <a:off x="11901820" y="5440254"/>
            <a:ext cx="6533510" cy="484674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81200" y="373001"/>
            <a:ext cx="14109355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01"/>
              </a:lnSpc>
            </a:pPr>
            <a:r>
              <a:rPr lang="en-US" sz="8143" dirty="0" err="1">
                <a:solidFill>
                  <a:schemeClr val="accent6"/>
                </a:solidFill>
                <a:latin typeface="Open Sans Light Bold"/>
              </a:rPr>
              <a:t>Vijeće</a:t>
            </a:r>
            <a:r>
              <a:rPr lang="en-US" sz="8143" dirty="0">
                <a:solidFill>
                  <a:schemeClr val="accent6"/>
                </a:solidFill>
                <a:latin typeface="Open Sans Light Bold"/>
              </a:rPr>
              <a:t> </a:t>
            </a:r>
            <a:r>
              <a:rPr lang="en-US" sz="8143" dirty="0" err="1">
                <a:solidFill>
                  <a:schemeClr val="accent6"/>
                </a:solidFill>
                <a:latin typeface="Open Sans Light Bold"/>
              </a:rPr>
              <a:t>učenika</a:t>
            </a:r>
            <a:r>
              <a:rPr lang="en-US" sz="8143" dirty="0">
                <a:solidFill>
                  <a:schemeClr val="accent6"/>
                </a:solidFill>
                <a:latin typeface="Open Sans Light Bold"/>
              </a:rPr>
              <a:t> 2022./2023.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6465" y="2255425"/>
            <a:ext cx="11687473" cy="221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6913" lvl="1" indent="-228457">
              <a:lnSpc>
                <a:spcPts val="2962"/>
              </a:lnSpc>
              <a:buFont typeface="Arial"/>
              <a:buChar char="•"/>
            </a:pP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predsjednica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,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potpredsjednica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,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zapisničarka</a:t>
            </a:r>
            <a:endParaRPr lang="en-US" sz="2116" dirty="0">
              <a:solidFill>
                <a:srgbClr val="321211"/>
              </a:solidFill>
              <a:latin typeface="Open Sans Extra Bold"/>
            </a:endParaRPr>
          </a:p>
          <a:p>
            <a:pPr>
              <a:lnSpc>
                <a:spcPts val="2962"/>
              </a:lnSpc>
            </a:pPr>
            <a:endParaRPr lang="en-US" sz="2116" dirty="0">
              <a:solidFill>
                <a:srgbClr val="321211"/>
              </a:solidFill>
              <a:latin typeface="Open Sans Extra Bold"/>
            </a:endParaRPr>
          </a:p>
          <a:p>
            <a:pPr marL="456913" lvl="1" indent="-228457">
              <a:lnSpc>
                <a:spcPts val="2962"/>
              </a:lnSpc>
              <a:buFont typeface="Arial"/>
              <a:buChar char="•"/>
            </a:pP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17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članovi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 (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predsjednici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razreda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, 2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potpredsjednika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,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stručne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suradnice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,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ravnatelj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)</a:t>
            </a:r>
          </a:p>
          <a:p>
            <a:pPr>
              <a:lnSpc>
                <a:spcPts val="2962"/>
              </a:lnSpc>
            </a:pPr>
            <a:endParaRPr lang="en-US" sz="2116" dirty="0">
              <a:solidFill>
                <a:srgbClr val="321211"/>
              </a:solidFill>
              <a:latin typeface="Open Sans Extra Bold"/>
            </a:endParaRPr>
          </a:p>
          <a:p>
            <a:pPr marL="456913" lvl="1" indent="-228457">
              <a:lnSpc>
                <a:spcPts val="2962"/>
              </a:lnSpc>
              <a:buFont typeface="Arial"/>
              <a:buChar char="•"/>
            </a:pP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razmjena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informacija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 (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Wapp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,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sastanci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školska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 </a:t>
            </a:r>
            <a:r>
              <a:rPr lang="en-US" sz="2116" dirty="0" err="1">
                <a:solidFill>
                  <a:srgbClr val="321211"/>
                </a:solidFill>
                <a:latin typeface="Open Sans Extra Bold"/>
              </a:rPr>
              <a:t>knjižnica</a:t>
            </a:r>
            <a:r>
              <a:rPr lang="en-US" sz="2116" dirty="0">
                <a:solidFill>
                  <a:srgbClr val="321211"/>
                </a:solidFill>
                <a:latin typeface="Open Sans Extra Bold"/>
              </a:rPr>
              <a:t>) </a:t>
            </a:r>
          </a:p>
          <a:p>
            <a:pPr algn="ctr">
              <a:lnSpc>
                <a:spcPts val="2962"/>
              </a:lnSpc>
            </a:pPr>
            <a:endParaRPr lang="en-US" sz="2116" dirty="0">
              <a:solidFill>
                <a:srgbClr val="321211"/>
              </a:solidFill>
              <a:latin typeface="Open Sans Extr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414" b="2841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804" y="209732"/>
            <a:ext cx="2057400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6512" y="7135073"/>
            <a:ext cx="1751692" cy="27423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50486" y="6926483"/>
            <a:ext cx="3293306" cy="33605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47674" y="7926864"/>
            <a:ext cx="2845628" cy="21316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l="7078"/>
          <a:stretch>
            <a:fillRect/>
          </a:stretch>
        </p:blipFill>
        <p:spPr>
          <a:xfrm>
            <a:off x="13281224" y="0"/>
            <a:ext cx="4321269" cy="34878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10920" r="4421"/>
          <a:stretch>
            <a:fillRect/>
          </a:stretch>
        </p:blipFill>
        <p:spPr>
          <a:xfrm>
            <a:off x="13281224" y="3460278"/>
            <a:ext cx="4321269" cy="382830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2438329"/>
            <a:ext cx="7101723" cy="2051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2"/>
              </a:lnSpc>
            </a:pPr>
            <a:r>
              <a:rPr lang="en-US" sz="2923">
                <a:solidFill>
                  <a:srgbClr val="8E262C"/>
                </a:solidFill>
                <a:latin typeface="Open Sans Bold"/>
              </a:rPr>
              <a:t>Teme sastanaka Vijeća učenika:</a:t>
            </a:r>
          </a:p>
          <a:p>
            <a:pPr algn="ctr">
              <a:lnSpc>
                <a:spcPts val="4092"/>
              </a:lnSpc>
            </a:pPr>
            <a:endParaRPr lang="en-US" sz="2923">
              <a:solidFill>
                <a:srgbClr val="8E262C"/>
              </a:solidFill>
              <a:latin typeface="Open Sans Bold"/>
            </a:endParaRPr>
          </a:p>
          <a:p>
            <a:pPr algn="ctr">
              <a:lnSpc>
                <a:spcPts val="4092"/>
              </a:lnSpc>
            </a:pPr>
            <a:endParaRPr lang="en-US" sz="2923">
              <a:solidFill>
                <a:srgbClr val="8E262C"/>
              </a:solidFill>
              <a:latin typeface="Open Sans Bold"/>
            </a:endParaRPr>
          </a:p>
          <a:p>
            <a:pPr algn="ctr">
              <a:lnSpc>
                <a:spcPts val="4092"/>
              </a:lnSpc>
            </a:pPr>
            <a:endParaRPr lang="en-US" sz="2923">
              <a:solidFill>
                <a:srgbClr val="8E262C"/>
              </a:solidFill>
              <a:latin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32226" y="4442101"/>
            <a:ext cx="7319814" cy="2030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1119" lvl="1" indent="-315559" algn="ctr">
              <a:lnSpc>
                <a:spcPts val="4092"/>
              </a:lnSpc>
              <a:spcBef>
                <a:spcPct val="0"/>
              </a:spcBef>
              <a:buFont typeface="Arial"/>
              <a:buChar char="•"/>
            </a:pPr>
            <a:r>
              <a:rPr lang="en-US" sz="2923">
                <a:solidFill>
                  <a:srgbClr val="8E262C"/>
                </a:solidFill>
                <a:latin typeface="Open Sans Bold"/>
              </a:rPr>
              <a:t>aktualna školska problematika</a:t>
            </a:r>
          </a:p>
          <a:p>
            <a:pPr algn="ctr">
              <a:lnSpc>
                <a:spcPts val="4092"/>
              </a:lnSpc>
              <a:spcBef>
                <a:spcPct val="0"/>
              </a:spcBef>
            </a:pPr>
            <a:endParaRPr lang="en-US" sz="2923">
              <a:solidFill>
                <a:srgbClr val="8E262C"/>
              </a:solidFill>
              <a:latin typeface="Open Sans Bold"/>
            </a:endParaRPr>
          </a:p>
          <a:p>
            <a:pPr marL="631119" lvl="1" indent="-315559" algn="ctr">
              <a:lnSpc>
                <a:spcPts val="4092"/>
              </a:lnSpc>
              <a:spcBef>
                <a:spcPct val="0"/>
              </a:spcBef>
              <a:buFont typeface="Arial"/>
              <a:buChar char="•"/>
            </a:pPr>
            <a:r>
              <a:rPr lang="en-US" sz="2923">
                <a:solidFill>
                  <a:srgbClr val="8E262C"/>
                </a:solidFill>
                <a:latin typeface="Open Sans Bold"/>
              </a:rPr>
              <a:t>tema - radionica SWOT analiza škole</a:t>
            </a:r>
          </a:p>
          <a:p>
            <a:pPr algn="ctr">
              <a:lnSpc>
                <a:spcPts val="4092"/>
              </a:lnSpc>
              <a:spcBef>
                <a:spcPct val="0"/>
              </a:spcBef>
            </a:pPr>
            <a:endParaRPr lang="en-US" sz="2923">
              <a:solidFill>
                <a:srgbClr val="8E262C"/>
              </a:solidFill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393931" cy="62159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8375" y="5576329"/>
            <a:ext cx="4710671" cy="47106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9980" y="2547838"/>
            <a:ext cx="4482761" cy="56034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98086" y="-2653271"/>
            <a:ext cx="12540343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46769" y="7380147"/>
            <a:ext cx="6432886" cy="42215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20244" y="6215994"/>
            <a:ext cx="8024481" cy="52660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3047" y="-1341429"/>
            <a:ext cx="8020331" cy="52633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33684" y="4593610"/>
            <a:ext cx="4664690" cy="466469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709940">
            <a:off x="8859503" y="1889668"/>
            <a:ext cx="7749859" cy="125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0"/>
              </a:lnSpc>
            </a:pPr>
            <a:r>
              <a:rPr lang="en-US" sz="3614">
                <a:solidFill>
                  <a:srgbClr val="321211"/>
                </a:solidFill>
                <a:latin typeface="Open Sans Extra Bold"/>
              </a:rPr>
              <a:t>Planiranje željenih aktivnosti tijekom godine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6" r="7926" b="3193"/>
          <a:stretch>
            <a:fillRect/>
          </a:stretch>
        </p:blipFill>
        <p:spPr>
          <a:xfrm>
            <a:off x="1535868" y="1341425"/>
            <a:ext cx="16019698" cy="10109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62434"/>
            <a:ext cx="3280190" cy="3273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15230" y="0"/>
            <a:ext cx="3406652" cy="33996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063465" y="166419"/>
            <a:ext cx="9197140" cy="881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507">
                <a:solidFill>
                  <a:srgbClr val="321211"/>
                </a:solidFill>
                <a:latin typeface="Open Sans Light Bold"/>
              </a:rPr>
              <a:t>Projekti u suradnji s Proni centrom</a:t>
            </a:r>
          </a:p>
          <a:p>
            <a:pPr algn="ctr">
              <a:lnSpc>
                <a:spcPts val="3510"/>
              </a:lnSpc>
            </a:pPr>
            <a:r>
              <a:rPr lang="en-US" sz="2507">
                <a:solidFill>
                  <a:srgbClr val="321211"/>
                </a:solidFill>
                <a:latin typeface="Open Sans Light Bold"/>
              </a:rPr>
              <a:t>Škola za dijalog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20781" y="1557914"/>
            <a:ext cx="8446438" cy="85109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17548" y="-522550"/>
            <a:ext cx="6406623" cy="65540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1001" y="6172200"/>
            <a:ext cx="4354286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2868" y="328486"/>
            <a:ext cx="9944839" cy="94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5"/>
              </a:lnSpc>
            </a:pPr>
            <a:r>
              <a:rPr lang="en-US" sz="2711">
                <a:solidFill>
                  <a:srgbClr val="321211"/>
                </a:solidFill>
                <a:latin typeface="Open Sans Light Bold"/>
              </a:rPr>
              <a:t>Projekti u suradnji s Proni centrom</a:t>
            </a:r>
          </a:p>
          <a:p>
            <a:pPr algn="ctr">
              <a:lnSpc>
                <a:spcPts val="3795"/>
              </a:lnSpc>
            </a:pPr>
            <a:r>
              <a:rPr lang="en-US" sz="2711">
                <a:solidFill>
                  <a:srgbClr val="321211"/>
                </a:solidFill>
                <a:latin typeface="Open Sans Light Bold"/>
              </a:rPr>
              <a:t>7. sat - izvannastavne aktivnosti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63348" y="197511"/>
            <a:ext cx="6923688" cy="2775605"/>
            <a:chOff x="0" y="0"/>
            <a:chExt cx="9231584" cy="3700807"/>
          </a:xfrm>
        </p:grpSpPr>
        <p:sp>
          <p:nvSpPr>
            <p:cNvPr id="4" name="TextBox 4"/>
            <p:cNvSpPr txBox="1"/>
            <p:nvPr/>
          </p:nvSpPr>
          <p:spPr>
            <a:xfrm>
              <a:off x="0" y="-657225"/>
              <a:ext cx="9231584" cy="3116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99"/>
                </a:lnSpc>
                <a:spcBef>
                  <a:spcPct val="0"/>
                </a:spcBef>
              </a:pPr>
              <a:r>
                <a:rPr lang="en-US" sz="12142">
                  <a:solidFill>
                    <a:srgbClr val="BE9A6D"/>
                  </a:solidFill>
                  <a:latin typeface="Mont Bold"/>
                </a:rPr>
                <a:t>HVALA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73694" y="992581"/>
              <a:ext cx="7884197" cy="270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54"/>
                </a:lnSpc>
              </a:pPr>
              <a:endParaRPr/>
            </a:p>
            <a:p>
              <a:pPr algn="ctr">
                <a:lnSpc>
                  <a:spcPts val="8254"/>
                </a:lnSpc>
                <a:spcBef>
                  <a:spcPct val="0"/>
                </a:spcBef>
              </a:pPr>
              <a:r>
                <a:rPr lang="en-US" sz="5896">
                  <a:solidFill>
                    <a:srgbClr val="321211"/>
                  </a:solidFill>
                  <a:latin typeface="Humble Hearts"/>
                </a:rPr>
                <a:t>na pozornosti 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85</Words>
  <Application>Microsoft Office PowerPoint</Application>
  <PresentationFormat>Prilagođeno</PresentationFormat>
  <Paragraphs>22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7" baseType="lpstr">
      <vt:lpstr>Open Sans</vt:lpstr>
      <vt:lpstr>Calibri</vt:lpstr>
      <vt:lpstr>Open Sans Bold</vt:lpstr>
      <vt:lpstr>Mont Bold</vt:lpstr>
      <vt:lpstr>Arial</vt:lpstr>
      <vt:lpstr>Open Sans Light Bold</vt:lpstr>
      <vt:lpstr>Humble Hearts</vt:lpstr>
      <vt:lpstr>Montserrat Extra-Bold</vt:lpstr>
      <vt:lpstr>Open Sans Extra Bold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Vijeće učenika</dc:title>
  <dc:creator>Tea Tadić</dc:creator>
  <cp:lastModifiedBy>Tea Tadić</cp:lastModifiedBy>
  <cp:revision>3</cp:revision>
  <dcterms:created xsi:type="dcterms:W3CDTF">2006-08-16T00:00:00Z</dcterms:created>
  <dcterms:modified xsi:type="dcterms:W3CDTF">2023-03-01T08:01:04Z</dcterms:modified>
  <dc:identifier>DAFbwWdDccs</dc:identifier>
</cp:coreProperties>
</file>